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4_955851BA.xml" ContentType="application/vnd.ms-powerpoint.comments+xml"/>
  <Override PartName="/ppt/comments/modernComment_116_7260EB3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60" r:id="rId3"/>
    <p:sldId id="271" r:id="rId4"/>
    <p:sldId id="263" r:id="rId5"/>
    <p:sldId id="277" r:id="rId6"/>
    <p:sldId id="284" r:id="rId7"/>
    <p:sldId id="258" r:id="rId8"/>
    <p:sldId id="257" r:id="rId9"/>
    <p:sldId id="274" r:id="rId10"/>
    <p:sldId id="259" r:id="rId11"/>
    <p:sldId id="275" r:id="rId12"/>
    <p:sldId id="286" r:id="rId13"/>
    <p:sldId id="269" r:id="rId14"/>
    <p:sldId id="278" r:id="rId15"/>
    <p:sldId id="281" r:id="rId16"/>
    <p:sldId id="280" r:id="rId17"/>
    <p:sldId id="264" r:id="rId18"/>
    <p:sldId id="279" r:id="rId19"/>
    <p:sldId id="270" r:id="rId20"/>
    <p:sldId id="268" r:id="rId21"/>
    <p:sldId id="285" r:id="rId22"/>
    <p:sldId id="272" r:id="rId23"/>
    <p:sldId id="282" r:id="rId24"/>
    <p:sldId id="265" r:id="rId25"/>
    <p:sldId id="276" r:id="rId26"/>
    <p:sldId id="273" r:id="rId27"/>
    <p:sldId id="291"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2794714F-9273-4BFC-8631-278A34365EA3}">
          <p14:sldIdLst>
            <p14:sldId id="283"/>
            <p14:sldId id="260"/>
            <p14:sldId id="271"/>
            <p14:sldId id="263"/>
            <p14:sldId id="277"/>
            <p14:sldId id="284"/>
            <p14:sldId id="258"/>
            <p14:sldId id="257"/>
            <p14:sldId id="274"/>
            <p14:sldId id="259"/>
            <p14:sldId id="275"/>
            <p14:sldId id="286"/>
            <p14:sldId id="269"/>
            <p14:sldId id="278"/>
            <p14:sldId id="281"/>
            <p14:sldId id="280"/>
            <p14:sldId id="264"/>
            <p14:sldId id="279"/>
            <p14:sldId id="270"/>
            <p14:sldId id="268"/>
            <p14:sldId id="285"/>
            <p14:sldId id="272"/>
            <p14:sldId id="282"/>
            <p14:sldId id="265"/>
            <p14:sldId id="276"/>
            <p14:sldId id="273"/>
            <p14:sldId id="291"/>
            <p14:sldId id="289"/>
            <p14:sldId id="290"/>
          </p14:sldIdLst>
        </p14:section>
        <p14:section name="Sezione senza titolo" id="{5616E75B-546D-49B7-8476-0EDFFD1925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D27F03-41CB-2A30-DC6A-EC5F03C7B39B}" name="Ghivarello  Chiara" initials="GC" userId="S::S268828@studenti.polito.it::511db991-b7b9-4775-af7f-458adac89d3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B183"/>
    <a:srgbClr val="4472C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8/10/relationships/authors" Target="authors.xml"/><Relationship Id="rId8" Type="http://schemas.openxmlformats.org/officeDocument/2006/relationships/slide" Target="slides/slide7.xml"/></Relationships>
</file>

<file path=ppt/comments/modernComment_104_955851BA.xml><?xml version="1.0" encoding="utf-8"?>
<p188:cmLst xmlns:a="http://schemas.openxmlformats.org/drawingml/2006/main" xmlns:r="http://schemas.openxmlformats.org/officeDocument/2006/relationships" xmlns:p188="http://schemas.microsoft.com/office/powerpoint/2018/8/main">
  <p188:cm id="{E560B62F-E020-42CE-925B-48255F795276}" authorId="{0DD27F03-41CB-2A30-DC6A-EC5F03C7B39B}" created="2023-05-17T14:57:23.239">
    <ac:deMkLst xmlns:ac="http://schemas.microsoft.com/office/drawing/2013/main/command">
      <pc:docMk xmlns:pc="http://schemas.microsoft.com/office/powerpoint/2013/main/command"/>
      <pc:sldMk xmlns:pc="http://schemas.microsoft.com/office/powerpoint/2013/main/command" cId="2505593274" sldId="260"/>
      <ac:picMk id="24" creationId="{60246099-5AD0-E9B5-A9D4-B758B142D1BF}"/>
    </ac:deMkLst>
    <p188:txBody>
      <a:bodyPr/>
      <a:lstStyle/>
      <a:p>
        <a:r>
          <a:rPr lang="en-US"/>
          <a:t>REVIEW OF RESEARCH ON THE ASSOCIATION BETWEEN CLIMATE CHANGE AND COLLECTIVE VIOLENCE
ABSTRACT
Climate change is causing increases in temperature, changes in precipitation and extreme weather events, sea-level rise, and other environmental impacts. It is also causing or contributing to heat-related disorders, respiratory and allergic disorders, infectious diseases, malnutrition due to food insecurity, and mental health disorders. In addition, increasing evidence indicates that climate change is causally associated with collective violence, generally in combination with other causal factors. Increased temperatures and extremes of precipitation with their associated consequences, including resultant scarcity of cropland and other key environmental resources, are major pathways by which climate change leads to collective violence. Public health professionals can help prevent collective violence due to climate change (a) by supporting mitigation measures to reduce greenhouse gas emissions, (b) by promoting adaptation measures to address the consequences of climate change and to improve community resilience, and (c) by addressing underlying risk factors for collective violence, such as poverty and socioeconomic disparities.</a:t>
        </a:r>
      </a:p>
    </p188:txBody>
  </p188:cm>
</p188:cmLst>
</file>

<file path=ppt/comments/modernComment_116_7260EB38.xml><?xml version="1.0" encoding="utf-8"?>
<p188:cmLst xmlns:a="http://schemas.openxmlformats.org/drawingml/2006/main" xmlns:r="http://schemas.openxmlformats.org/officeDocument/2006/relationships" xmlns:p188="http://schemas.microsoft.com/office/powerpoint/2018/8/main">
  <p188:cm id="{2796DE20-C0B5-4F49-A6FF-B06CA44D534E}" authorId="{0DD27F03-41CB-2A30-DC6A-EC5F03C7B39B}" created="2023-05-17T08:14:05.955">
    <ac:deMkLst xmlns:ac="http://schemas.microsoft.com/office/drawing/2013/main/command">
      <pc:docMk xmlns:pc="http://schemas.microsoft.com/office/powerpoint/2013/main/command"/>
      <pc:sldMk xmlns:pc="http://schemas.microsoft.com/office/powerpoint/2013/main/command" cId="1918954296" sldId="278"/>
      <ac:picMk id="9" creationId="{725A897E-0535-B249-1157-B4F1682A4964}"/>
    </ac:deMkLst>
    <p188:txBody>
      <a:bodyPr/>
      <a:lstStyle/>
      <a:p>
        <a:r>
          <a:rPr lang="en-US"/>
          <a:t>demonstrate the intricate relationship between climate change, food security and violent conflicts in Nigeria, 
especially the root causes of famers-herdsmen clashes in Nigeria 
with the goal of providing sustainable conflict management strategies to the crisis</a:t>
        </a:r>
      </a:p>
    </p188:txBody>
  </p188:cm>
  <p188:cm id="{73744C9B-81AE-42C4-9A6C-0A73E881C102}" authorId="{0DD27F03-41CB-2A30-DC6A-EC5F03C7B39B}" created="2023-05-17T08:17:04.854">
    <ac:deMkLst xmlns:ac="http://schemas.microsoft.com/office/drawing/2013/main/command">
      <pc:docMk xmlns:pc="http://schemas.microsoft.com/office/powerpoint/2013/main/command"/>
      <pc:sldMk xmlns:pc="http://schemas.microsoft.com/office/powerpoint/2013/main/command" cId="1918954296" sldId="278"/>
      <ac:picMk id="6" creationId="{A68C0CEA-4BE6-0F18-62E1-57C5AE623105}"/>
    </ac:deMkLst>
    <p188:txBody>
      <a:bodyPr/>
      <a:lstStyle/>
      <a:p>
        <a:r>
          <a:rPr lang="en-US"/>
          <a:t>many water infrastructures such as dams at reservoirs, water supply and treatment systems and subsurface mines have been impacted or are at risk from military actions.</a:t>
        </a:r>
      </a:p>
    </p188:txBody>
  </p188:cm>
  <p188:cm id="{DDDD4FE7-E7D7-44D9-9811-278132BD1EEC}" authorId="{0DD27F03-41CB-2A30-DC6A-EC5F03C7B39B}" created="2023-05-17T08:18:40.922">
    <ac:deMkLst xmlns:ac="http://schemas.microsoft.com/office/drawing/2013/main/command">
      <pc:docMk xmlns:pc="http://schemas.microsoft.com/office/powerpoint/2013/main/command"/>
      <pc:sldMk xmlns:pc="http://schemas.microsoft.com/office/powerpoint/2013/main/command" cId="1918954296" sldId="278"/>
      <ac:picMk id="10" creationId="{BA072253-B8D7-EB30-F545-9A86E56A8B38}"/>
    </ac:deMkLst>
    <p188:txBody>
      <a:bodyPr/>
      <a:lstStyle/>
      <a:p>
        <a:r>
          <a:rPr lang="en-US"/>
          <a:t>The dynamic relationships between climate change and armed conflict have been discussed at length, but there have been few studies that integrate dimensions of climate adaptation into the processes linking climate change to armed conflict. By using geospatial grids for climate change and armed conflict, and country-level climate vulnerability measures of sensitivity and adaptive capacity, we empirically examine the effects of climatic and non-climatic conditions on the probability of armed conflict in Africa. Results suggest that there are close links between climate drivers and armed conflict. Importantly, greater levels of adaptive capacity lead to a lower likelihood of armed conflict. From a policy perspective, our results suggest that enhancing adaptive capacity under conditions of climate pressure will reduce the probability of people taking up arms in response to water scarcity.</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385A11-B47A-4350-D75A-79677932DE8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A54120EF-D47B-1F03-A5C5-7C0118F13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E98E4325-0AF6-4837-F4D3-F570C5EEC676}"/>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68897100-373B-462F-6703-305E9C2EF4C9}"/>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764D2084-53AE-5AFE-79F1-A6D6C683BEC8}"/>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3205529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3077A1-5557-B421-DF09-B58FD248618B}"/>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59DEA8CA-DABE-2526-BFCD-1AC11CDC851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166436E3-9F01-929E-AC6A-52FBC246BB54}"/>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5305E2A8-39A5-48F7-C892-687F13E9D04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B868E89-FED7-FA71-0DDB-CB800EAD431B}"/>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344754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1C40F8-566B-4CB0-9724-DF485158B3C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A27F04CB-2364-CC3F-3E90-B83B82C55E9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B82D9E91-C2F9-2D0F-9771-5F0CDE44CFB9}"/>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F6B38B8E-FE5B-3C67-3A3B-DD862092CCB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AFCEA73-0408-C4C9-DC8C-EC8365C2A08C}"/>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3285015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6AB308-9C29-472F-0A0E-73871A0216D6}"/>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62752FCF-5213-87C9-8FD8-26E0B9E3B86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A31E61C-BC1D-0865-39EC-DBBEEA1E6340}"/>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997A2765-B6DA-1DC5-AB6D-7746996D93B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5B949D-17CA-E408-B34B-AE287C7517C8}"/>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256369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D2B669-2E98-C13E-3223-A70AB64A840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86CB62CC-CF97-CD54-3366-60FF7162CD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96AE13A-629E-D64D-76B7-D7C6B0EA5335}"/>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74352157-91DC-4C5A-1751-091599AE30E8}"/>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780565C-1839-7846-59EB-5B0BC67F3F83}"/>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201771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607D42-770D-9AEC-1485-EB3BEBAFD9F8}"/>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FAB41DF-0ACF-330B-0D37-A651283163C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AD371CB4-73E2-3A50-481D-D916D1E5CCD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1AF83F6D-029B-8181-F740-176DB4E4A094}"/>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6" name="Segnaposto piè di pagina 5">
            <a:extLst>
              <a:ext uri="{FF2B5EF4-FFF2-40B4-BE49-F238E27FC236}">
                <a16:creationId xmlns:a16="http://schemas.microsoft.com/office/drawing/2014/main" id="{6AB91C7E-E19E-AC9C-4B55-ABAEC745B85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B6ED6AA-25C3-7C9A-ABBB-7952503B125D}"/>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609599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C07F3-D488-BDBB-461D-E680C98E14E9}"/>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0943275A-5C37-781D-4635-4377255803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0F61DA9-E0C1-2167-2BC5-2243E1B5288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279C145D-5925-FF82-C5BD-58A66635D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DCD070C-45D5-D89E-BDC0-D57EDF8AF69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06AE79F1-9FBD-AD6B-68A7-6D3885C714E3}"/>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8" name="Segnaposto piè di pagina 7">
            <a:extLst>
              <a:ext uri="{FF2B5EF4-FFF2-40B4-BE49-F238E27FC236}">
                <a16:creationId xmlns:a16="http://schemas.microsoft.com/office/drawing/2014/main" id="{512DC23E-F76B-6AB8-C21A-2ADA35BF186B}"/>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82E7734E-2E71-D2E3-93B2-2F0051D98807}"/>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305251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B674FD-8ED0-200A-D591-D3085BFAEF0A}"/>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7E482649-4E56-E66B-52F4-1C3A633AFD82}"/>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4" name="Segnaposto piè di pagina 3">
            <a:extLst>
              <a:ext uri="{FF2B5EF4-FFF2-40B4-BE49-F238E27FC236}">
                <a16:creationId xmlns:a16="http://schemas.microsoft.com/office/drawing/2014/main" id="{7CEF5549-0BB2-AD3B-8A57-A8D4748AF326}"/>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FAF618E0-D321-B038-19AF-7474052B9332}"/>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415738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09828C-89AA-1AF5-A386-1327269C2F83}"/>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3" name="Segnaposto piè di pagina 2">
            <a:extLst>
              <a:ext uri="{FF2B5EF4-FFF2-40B4-BE49-F238E27FC236}">
                <a16:creationId xmlns:a16="http://schemas.microsoft.com/office/drawing/2014/main" id="{400961ED-1042-79C7-03AE-44E8BFE257AF}"/>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16421F27-7327-C36C-9F72-707719BE3C16}"/>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2212285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A90FC0-5F09-3E5A-050B-2C3A856A35A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DCE0C403-D9F5-27AB-8591-2EFC4653F7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5594B5F9-0B6D-E3D1-1FD4-8D1F3FD45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09CFA1A-10FA-B72A-66DD-F21687D3BE67}"/>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6" name="Segnaposto piè di pagina 5">
            <a:extLst>
              <a:ext uri="{FF2B5EF4-FFF2-40B4-BE49-F238E27FC236}">
                <a16:creationId xmlns:a16="http://schemas.microsoft.com/office/drawing/2014/main" id="{F63BF144-146A-1B06-062E-FB1D3F6BBC70}"/>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82A47BAF-523F-42ED-9387-A9A2F372C050}"/>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280079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6FAAA4-81FC-5287-2EE5-34F5D1577F9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777F56F1-F6D3-24D7-58B6-C22850C216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30367D2F-6AF1-6099-740B-BF050C838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3F26B56-E5EB-D473-7849-DDB88A19266F}"/>
              </a:ext>
            </a:extLst>
          </p:cNvPr>
          <p:cNvSpPr>
            <a:spLocks noGrp="1"/>
          </p:cNvSpPr>
          <p:nvPr>
            <p:ph type="dt" sz="half" idx="10"/>
          </p:nvPr>
        </p:nvSpPr>
        <p:spPr/>
        <p:txBody>
          <a:bodyPr/>
          <a:lstStyle/>
          <a:p>
            <a:fld id="{CE50FF6F-5433-4F18-8FED-3DC21E3232A6}" type="datetimeFigureOut">
              <a:rPr lang="en-US" smtClean="0"/>
              <a:t>6/7/2023</a:t>
            </a:fld>
            <a:endParaRPr lang="en-US"/>
          </a:p>
        </p:txBody>
      </p:sp>
      <p:sp>
        <p:nvSpPr>
          <p:cNvPr id="6" name="Segnaposto piè di pagina 5">
            <a:extLst>
              <a:ext uri="{FF2B5EF4-FFF2-40B4-BE49-F238E27FC236}">
                <a16:creationId xmlns:a16="http://schemas.microsoft.com/office/drawing/2014/main" id="{79859DD5-FE4F-D0E8-3A38-FEDC5D52F631}"/>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AE64AE8A-B0DD-8E21-AD68-0C8E3A7E9D17}"/>
              </a:ext>
            </a:extLst>
          </p:cNvPr>
          <p:cNvSpPr>
            <a:spLocks noGrp="1"/>
          </p:cNvSpPr>
          <p:nvPr>
            <p:ph type="sldNum" sz="quarter" idx="12"/>
          </p:nvPr>
        </p:nvSpPr>
        <p:spPr/>
        <p:txBody>
          <a:bodyPr/>
          <a:lstStyle/>
          <a:p>
            <a:fld id="{4DB28ED6-755D-4905-8EBD-6954122A3CE0}" type="slidenum">
              <a:rPr lang="en-US" smtClean="0"/>
              <a:t>‹N›</a:t>
            </a:fld>
            <a:endParaRPr lang="en-US"/>
          </a:p>
        </p:txBody>
      </p:sp>
    </p:spTree>
    <p:extLst>
      <p:ext uri="{BB962C8B-B14F-4D97-AF65-F5344CB8AC3E}">
        <p14:creationId xmlns:p14="http://schemas.microsoft.com/office/powerpoint/2010/main" val="82237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492A0BC-E7A6-A45A-071F-8FB51030F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F3888AB-01FA-56D0-9EE0-EDDEE477B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43E304FD-DFF2-6228-C33B-71F55549E2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0FF6F-5433-4F18-8FED-3DC21E3232A6}" type="datetimeFigureOut">
              <a:rPr lang="en-US" smtClean="0"/>
              <a:t>6/7/2023</a:t>
            </a:fld>
            <a:endParaRPr lang="en-US"/>
          </a:p>
        </p:txBody>
      </p:sp>
      <p:sp>
        <p:nvSpPr>
          <p:cNvPr id="5" name="Segnaposto piè di pagina 4">
            <a:extLst>
              <a:ext uri="{FF2B5EF4-FFF2-40B4-BE49-F238E27FC236}">
                <a16:creationId xmlns:a16="http://schemas.microsoft.com/office/drawing/2014/main" id="{0291F872-3FCE-6335-AB34-A5167FF18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447114EB-66DD-899E-93DD-6D72DB1B59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28ED6-755D-4905-8EBD-6954122A3CE0}" type="slidenum">
              <a:rPr lang="en-US" smtClean="0"/>
              <a:t>‹N›</a:t>
            </a:fld>
            <a:endParaRPr lang="en-US"/>
          </a:p>
        </p:txBody>
      </p:sp>
    </p:spTree>
    <p:extLst>
      <p:ext uri="{BB962C8B-B14F-4D97-AF65-F5344CB8AC3E}">
        <p14:creationId xmlns:p14="http://schemas.microsoft.com/office/powerpoint/2010/main" val="3950418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microsoft.com/office/2018/10/relationships/comments" Target="../comments/modernComment_116_7260EB3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4_955851BA.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93059CD-E150-40BA-EB1F-AAAF761E5E54}"/>
              </a:ext>
            </a:extLst>
          </p:cNvPr>
          <p:cNvPicPr>
            <a:picLocks noChangeAspect="1"/>
          </p:cNvPicPr>
          <p:nvPr/>
        </p:nvPicPr>
        <p:blipFill rotWithShape="1">
          <a:blip r:embed="rId2"/>
          <a:srcRect t="-1" b="68498"/>
          <a:stretch/>
        </p:blipFill>
        <p:spPr>
          <a:xfrm>
            <a:off x="390292" y="167269"/>
            <a:ext cx="6683025" cy="5263375"/>
          </a:xfrm>
          <a:prstGeom prst="rect">
            <a:avLst/>
          </a:prstGeom>
        </p:spPr>
      </p:pic>
      <p:pic>
        <p:nvPicPr>
          <p:cNvPr id="3" name="Immagine 2">
            <a:extLst>
              <a:ext uri="{FF2B5EF4-FFF2-40B4-BE49-F238E27FC236}">
                <a16:creationId xmlns:a16="http://schemas.microsoft.com/office/drawing/2014/main" id="{B1A27E34-1FFE-6025-58A4-3DE078B7E35B}"/>
              </a:ext>
            </a:extLst>
          </p:cNvPr>
          <p:cNvPicPr>
            <a:picLocks noChangeAspect="1"/>
          </p:cNvPicPr>
          <p:nvPr/>
        </p:nvPicPr>
        <p:blipFill rotWithShape="1">
          <a:blip r:embed="rId2"/>
          <a:srcRect t="35397"/>
          <a:stretch/>
        </p:blipFill>
        <p:spPr>
          <a:xfrm>
            <a:off x="7407854" y="0"/>
            <a:ext cx="4246231" cy="6858000"/>
          </a:xfrm>
          <a:prstGeom prst="rect">
            <a:avLst/>
          </a:prstGeom>
        </p:spPr>
      </p:pic>
      <p:pic>
        <p:nvPicPr>
          <p:cNvPr id="4" name="Immagine 3">
            <a:extLst>
              <a:ext uri="{FF2B5EF4-FFF2-40B4-BE49-F238E27FC236}">
                <a16:creationId xmlns:a16="http://schemas.microsoft.com/office/drawing/2014/main" id="{7E096963-C96D-7279-EF6A-4619DBE56DAF}"/>
              </a:ext>
            </a:extLst>
          </p:cNvPr>
          <p:cNvPicPr>
            <a:picLocks noChangeAspect="1"/>
          </p:cNvPicPr>
          <p:nvPr/>
        </p:nvPicPr>
        <p:blipFill rotWithShape="1">
          <a:blip r:embed="rId2"/>
          <a:srcRect t="31058" b="64603"/>
          <a:stretch/>
        </p:blipFill>
        <p:spPr>
          <a:xfrm>
            <a:off x="390291" y="5698273"/>
            <a:ext cx="6683025" cy="724913"/>
          </a:xfrm>
          <a:prstGeom prst="rect">
            <a:avLst/>
          </a:prstGeom>
        </p:spPr>
      </p:pic>
    </p:spTree>
    <p:extLst>
      <p:ext uri="{BB962C8B-B14F-4D97-AF65-F5344CB8AC3E}">
        <p14:creationId xmlns:p14="http://schemas.microsoft.com/office/powerpoint/2010/main" val="148903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A88216-BF29-CF4D-D85E-D7C877EEEBA0}"/>
              </a:ext>
            </a:extLst>
          </p:cNvPr>
          <p:cNvPicPr>
            <a:picLocks noChangeAspect="1"/>
          </p:cNvPicPr>
          <p:nvPr/>
        </p:nvPicPr>
        <p:blipFill>
          <a:blip r:embed="rId2"/>
          <a:stretch>
            <a:fillRect/>
          </a:stretch>
        </p:blipFill>
        <p:spPr>
          <a:xfrm>
            <a:off x="1286566" y="1797765"/>
            <a:ext cx="5778797" cy="1016052"/>
          </a:xfrm>
          <a:prstGeom prst="rect">
            <a:avLst/>
          </a:prstGeom>
        </p:spPr>
      </p:pic>
      <p:sp>
        <p:nvSpPr>
          <p:cNvPr id="8" name="CasellaDiTesto 7">
            <a:extLst>
              <a:ext uri="{FF2B5EF4-FFF2-40B4-BE49-F238E27FC236}">
                <a16:creationId xmlns:a16="http://schemas.microsoft.com/office/drawing/2014/main" id="{4DF78BA0-27C9-0631-B9B3-C3EECA3FC34D}"/>
              </a:ext>
            </a:extLst>
          </p:cNvPr>
          <p:cNvSpPr txBox="1"/>
          <p:nvPr/>
        </p:nvSpPr>
        <p:spPr>
          <a:xfrm>
            <a:off x="687525" y="3379097"/>
            <a:ext cx="10550106" cy="2831544"/>
          </a:xfrm>
          <a:prstGeom prst="rect">
            <a:avLst/>
          </a:prstGeom>
          <a:noFill/>
        </p:spPr>
        <p:txBody>
          <a:bodyPr wrap="square">
            <a:spAutoFit/>
          </a:bodyPr>
          <a:lstStyle/>
          <a:p>
            <a:r>
              <a:rPr lang="en-US" dirty="0">
                <a:latin typeface="CharisSIL"/>
              </a:rPr>
              <a:t>Examines the causal link between climate, conflict and forced migration</a:t>
            </a:r>
          </a:p>
          <a:p>
            <a:endParaRPr lang="en-US" dirty="0">
              <a:latin typeface="CharisSIL"/>
            </a:endParaRPr>
          </a:p>
          <a:p>
            <a:pPr marL="285750" indent="-285750">
              <a:buFont typeface="Arial" panose="020B0604020202020204" pitchFamily="34" charset="0"/>
              <a:buChar char="•"/>
            </a:pPr>
            <a:r>
              <a:rPr lang="en-US" sz="1800" b="0" i="0" u="none" strike="noStrike" baseline="0" dirty="0">
                <a:latin typeface="CharisSIL"/>
              </a:rPr>
              <a:t>Climate change-induced migration promotes conflict in migrant receiving areas.</a:t>
            </a:r>
            <a:endParaRPr lang="en-US" dirty="0">
              <a:latin typeface="CharisSIL"/>
            </a:endParaRPr>
          </a:p>
          <a:p>
            <a:endParaRPr lang="en-US" sz="1600" dirty="0">
              <a:latin typeface="CharisSIL"/>
            </a:endParaRPr>
          </a:p>
          <a:p>
            <a:pPr marL="285750" indent="-285750" algn="l">
              <a:buFont typeface="Arial" panose="020B0604020202020204" pitchFamily="34" charset="0"/>
              <a:buChar char="•"/>
            </a:pPr>
            <a:r>
              <a:rPr lang="en-US" sz="1800" b="1" i="0" u="none" strike="noStrike" baseline="0" dirty="0">
                <a:latin typeface="CharisSIL"/>
              </a:rPr>
              <a:t>Climatic conditions</a:t>
            </a:r>
            <a:r>
              <a:rPr lang="en-US" sz="1800" b="0" i="0" u="none" strike="noStrike" baseline="0" dirty="0">
                <a:latin typeface="CharisSIL"/>
              </a:rPr>
              <a:t>, by affecting drought severity and the likelihood of armed conflict, played a significant role as an </a:t>
            </a:r>
            <a:r>
              <a:rPr lang="en-US" sz="1800" b="1" i="0" u="none" strike="noStrike" baseline="0" dirty="0">
                <a:latin typeface="CharisSIL"/>
              </a:rPr>
              <a:t>explanatory factor for asylum seeking </a:t>
            </a:r>
            <a:r>
              <a:rPr lang="en-US" sz="1800" b="0" i="0" u="none" strike="noStrike" baseline="0" dirty="0">
                <a:latin typeface="CharisSIL"/>
              </a:rPr>
              <a:t>in the period 2011–2015. </a:t>
            </a:r>
          </a:p>
          <a:p>
            <a:pPr marL="285750" indent="-285750" algn="l">
              <a:buFont typeface="Arial" panose="020B0604020202020204" pitchFamily="34" charset="0"/>
              <a:buChar char="•"/>
            </a:pPr>
            <a:endParaRPr lang="en-US" sz="1800" b="0" i="0" u="none" strike="noStrike" baseline="0" dirty="0">
              <a:latin typeface="CharisSIL"/>
            </a:endParaRPr>
          </a:p>
          <a:p>
            <a:pPr marL="285750" indent="-285750" algn="l">
              <a:buFont typeface="Arial" panose="020B0604020202020204" pitchFamily="34" charset="0"/>
              <a:buChar char="•"/>
            </a:pPr>
            <a:r>
              <a:rPr lang="en-US" sz="1800" b="0" i="0" u="none" strike="noStrike" baseline="0" dirty="0">
                <a:latin typeface="CharisSIL"/>
              </a:rPr>
              <a:t>Particularly relevant for countries in Western Asia in the period 2010–2012.</a:t>
            </a:r>
          </a:p>
          <a:p>
            <a:pPr algn="l"/>
            <a:endParaRPr lang="en-US" dirty="0">
              <a:latin typeface="CharisSIL"/>
            </a:endParaRPr>
          </a:p>
          <a:p>
            <a:pPr marL="285750" indent="-285750" algn="l">
              <a:buFont typeface="Arial" panose="020B0604020202020204" pitchFamily="34" charset="0"/>
              <a:buChar char="•"/>
            </a:pPr>
            <a:r>
              <a:rPr lang="en-US" sz="1800" b="0" i="0" u="none" strike="noStrike" baseline="0" dirty="0">
                <a:latin typeface="CharisSIL"/>
              </a:rPr>
              <a:t>The impact of climate on conflict and asylum seeking flows is </a:t>
            </a:r>
            <a:r>
              <a:rPr lang="en-US" sz="1800" b="1" i="0" u="none" strike="noStrike" baseline="0" dirty="0">
                <a:latin typeface="CharisSIL"/>
              </a:rPr>
              <a:t>limited to specific time period and contexts</a:t>
            </a:r>
            <a:r>
              <a:rPr lang="en-US" sz="1800" b="0" i="0" u="none" strike="noStrike" baseline="0" dirty="0">
                <a:latin typeface="CharisSIL"/>
              </a:rPr>
              <a:t>.</a:t>
            </a:r>
            <a:endParaRPr lang="en-US" dirty="0">
              <a:latin typeface="CharisSIL"/>
            </a:endParaRPr>
          </a:p>
        </p:txBody>
      </p:sp>
      <p:sp>
        <p:nvSpPr>
          <p:cNvPr id="9" name="CasellaDiTesto 8">
            <a:extLst>
              <a:ext uri="{FF2B5EF4-FFF2-40B4-BE49-F238E27FC236}">
                <a16:creationId xmlns:a16="http://schemas.microsoft.com/office/drawing/2014/main" id="{1365E69E-4EA3-ADE4-EC87-EBF7BB377EF7}"/>
              </a:ext>
            </a:extLst>
          </p:cNvPr>
          <p:cNvSpPr txBox="1"/>
          <p:nvPr/>
        </p:nvSpPr>
        <p:spPr>
          <a:xfrm>
            <a:off x="1616909" y="835282"/>
            <a:ext cx="5118112" cy="461665"/>
          </a:xfrm>
          <a:prstGeom prst="rect">
            <a:avLst/>
          </a:prstGeom>
          <a:noFill/>
        </p:spPr>
        <p:txBody>
          <a:bodyPr wrap="square">
            <a:spAutoFit/>
          </a:bodyPr>
          <a:lstStyle/>
          <a:p>
            <a:r>
              <a:rPr lang="en-US" sz="2400" b="0" i="0" dirty="0">
                <a:effectLst/>
                <a:latin typeface="ElsevierGulliver"/>
              </a:rPr>
              <a:t>Migration and climate change</a:t>
            </a:r>
            <a:endParaRPr lang="en-US" sz="2400" dirty="0"/>
          </a:p>
        </p:txBody>
      </p:sp>
      <p:pic>
        <p:nvPicPr>
          <p:cNvPr id="3074" name="Picture 2" descr="Climate change and migrations: a challenge on the agenda for COP22 – Center  for Economic Development &amp; Social Change">
            <a:extLst>
              <a:ext uri="{FF2B5EF4-FFF2-40B4-BE49-F238E27FC236}">
                <a16:creationId xmlns:a16="http://schemas.microsoft.com/office/drawing/2014/main" id="{587C6A0E-6BFE-C99D-AF91-1DD067187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175" y="399535"/>
            <a:ext cx="3318933"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1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5C5B5F8-09D3-1107-32AA-175E7792F6FA}"/>
              </a:ext>
            </a:extLst>
          </p:cNvPr>
          <p:cNvPicPr>
            <a:picLocks noChangeAspect="1"/>
          </p:cNvPicPr>
          <p:nvPr/>
        </p:nvPicPr>
        <p:blipFill>
          <a:blip r:embed="rId2"/>
          <a:stretch>
            <a:fillRect/>
          </a:stretch>
        </p:blipFill>
        <p:spPr>
          <a:xfrm>
            <a:off x="595496" y="5068450"/>
            <a:ext cx="5302523" cy="1054154"/>
          </a:xfrm>
          <a:prstGeom prst="rect">
            <a:avLst/>
          </a:prstGeom>
        </p:spPr>
      </p:pic>
      <p:sp>
        <p:nvSpPr>
          <p:cNvPr id="5" name="CasellaDiTesto 4">
            <a:extLst>
              <a:ext uri="{FF2B5EF4-FFF2-40B4-BE49-F238E27FC236}">
                <a16:creationId xmlns:a16="http://schemas.microsoft.com/office/drawing/2014/main" id="{75CCF671-DF90-CBDB-3E95-6112DC32F24C}"/>
              </a:ext>
            </a:extLst>
          </p:cNvPr>
          <p:cNvSpPr txBox="1"/>
          <p:nvPr/>
        </p:nvSpPr>
        <p:spPr>
          <a:xfrm>
            <a:off x="6293983" y="5199274"/>
            <a:ext cx="5512701" cy="923330"/>
          </a:xfrm>
          <a:prstGeom prst="rect">
            <a:avLst/>
          </a:prstGeom>
          <a:noFill/>
        </p:spPr>
        <p:txBody>
          <a:bodyPr wrap="square">
            <a:spAutoFit/>
          </a:bodyPr>
          <a:lstStyle/>
          <a:p>
            <a:pPr algn="just"/>
            <a:r>
              <a:rPr lang="en-US" dirty="0"/>
              <a:t>Environmental migrants who suffer from environmentally induced grievances are more likely to perceive conflict and challenges in their new locations</a:t>
            </a:r>
          </a:p>
        </p:txBody>
      </p:sp>
      <p:pic>
        <p:nvPicPr>
          <p:cNvPr id="7" name="Immagine 6">
            <a:extLst>
              <a:ext uri="{FF2B5EF4-FFF2-40B4-BE49-F238E27FC236}">
                <a16:creationId xmlns:a16="http://schemas.microsoft.com/office/drawing/2014/main" id="{FEC408EB-A58A-A38A-3584-0382EAA0CBF2}"/>
              </a:ext>
            </a:extLst>
          </p:cNvPr>
          <p:cNvPicPr>
            <a:picLocks noChangeAspect="1"/>
          </p:cNvPicPr>
          <p:nvPr/>
        </p:nvPicPr>
        <p:blipFill>
          <a:blip r:embed="rId3"/>
          <a:stretch>
            <a:fillRect/>
          </a:stretch>
        </p:blipFill>
        <p:spPr>
          <a:xfrm>
            <a:off x="595496" y="3362262"/>
            <a:ext cx="5543835" cy="1035103"/>
          </a:xfrm>
          <a:prstGeom prst="rect">
            <a:avLst/>
          </a:prstGeom>
        </p:spPr>
      </p:pic>
      <p:sp>
        <p:nvSpPr>
          <p:cNvPr id="9" name="CasellaDiTesto 8">
            <a:extLst>
              <a:ext uri="{FF2B5EF4-FFF2-40B4-BE49-F238E27FC236}">
                <a16:creationId xmlns:a16="http://schemas.microsoft.com/office/drawing/2014/main" id="{F51D40B7-35C7-CC09-5040-1789336E6EDF}"/>
              </a:ext>
            </a:extLst>
          </p:cNvPr>
          <p:cNvSpPr txBox="1"/>
          <p:nvPr/>
        </p:nvSpPr>
        <p:spPr>
          <a:xfrm>
            <a:off x="6684782" y="3362262"/>
            <a:ext cx="5003242" cy="1200329"/>
          </a:xfrm>
          <a:prstGeom prst="rect">
            <a:avLst/>
          </a:prstGeom>
          <a:noFill/>
        </p:spPr>
        <p:txBody>
          <a:bodyPr wrap="square">
            <a:spAutoFit/>
          </a:bodyPr>
          <a:lstStyle/>
          <a:p>
            <a:pPr>
              <a:buFont typeface="Arial" panose="020B0604020202020204" pitchFamily="34" charset="0"/>
              <a:buChar char="•"/>
            </a:pPr>
            <a:r>
              <a:rPr lang="en-US" b="0" i="0" dirty="0">
                <a:effectLst/>
                <a:latin typeface="ElsevierGulliver"/>
              </a:rPr>
              <a:t> </a:t>
            </a:r>
            <a:r>
              <a:rPr lang="en-US" dirty="0"/>
              <a:t>Analysis of the role of large </a:t>
            </a:r>
            <a:r>
              <a:rPr lang="en-US" b="1" dirty="0"/>
              <a:t>floods</a:t>
            </a:r>
            <a:r>
              <a:rPr lang="en-US" dirty="0"/>
              <a:t> on the onset and prevalence of internal armed conflict.</a:t>
            </a:r>
          </a:p>
          <a:p>
            <a:pPr>
              <a:buFont typeface="Arial" panose="020B0604020202020204" pitchFamily="34" charset="0"/>
              <a:buChar char="•"/>
            </a:pPr>
            <a:r>
              <a:rPr lang="en-US" dirty="0"/>
              <a:t> Focus on the displacement induced by floods as a determinant of armed conflict.</a:t>
            </a:r>
          </a:p>
        </p:txBody>
      </p:sp>
      <p:pic>
        <p:nvPicPr>
          <p:cNvPr id="11" name="Immagine 10">
            <a:extLst>
              <a:ext uri="{FF2B5EF4-FFF2-40B4-BE49-F238E27FC236}">
                <a16:creationId xmlns:a16="http://schemas.microsoft.com/office/drawing/2014/main" id="{DBD82F74-786F-9219-8019-8CD4A4D4B748}"/>
              </a:ext>
            </a:extLst>
          </p:cNvPr>
          <p:cNvPicPr>
            <a:picLocks noChangeAspect="1"/>
          </p:cNvPicPr>
          <p:nvPr/>
        </p:nvPicPr>
        <p:blipFill>
          <a:blip r:embed="rId4"/>
          <a:stretch>
            <a:fillRect/>
          </a:stretch>
        </p:blipFill>
        <p:spPr>
          <a:xfrm>
            <a:off x="595496" y="1638172"/>
            <a:ext cx="5677192" cy="1066855"/>
          </a:xfrm>
          <a:prstGeom prst="rect">
            <a:avLst/>
          </a:prstGeom>
        </p:spPr>
      </p:pic>
      <p:sp>
        <p:nvSpPr>
          <p:cNvPr id="13" name="CasellaDiTesto 12">
            <a:extLst>
              <a:ext uri="{FF2B5EF4-FFF2-40B4-BE49-F238E27FC236}">
                <a16:creationId xmlns:a16="http://schemas.microsoft.com/office/drawing/2014/main" id="{FB39362D-A63F-0E4F-4B3A-3C54A436A773}"/>
              </a:ext>
            </a:extLst>
          </p:cNvPr>
          <p:cNvSpPr txBox="1"/>
          <p:nvPr/>
        </p:nvSpPr>
        <p:spPr>
          <a:xfrm>
            <a:off x="6684782" y="1628545"/>
            <a:ext cx="4911722" cy="923330"/>
          </a:xfrm>
          <a:prstGeom prst="rect">
            <a:avLst/>
          </a:prstGeom>
          <a:noFill/>
        </p:spPr>
        <p:txBody>
          <a:bodyPr wrap="square">
            <a:spAutoFit/>
          </a:bodyPr>
          <a:lstStyle/>
          <a:p>
            <a:pPr algn="just"/>
            <a:r>
              <a:rPr lang="en-US" dirty="0"/>
              <a:t>People living in </a:t>
            </a:r>
            <a:r>
              <a:rPr lang="en-US" b="1" dirty="0"/>
              <a:t>lesser developed countries </a:t>
            </a:r>
            <a:r>
              <a:rPr lang="en-US" dirty="0"/>
              <a:t>may be more likely to leave affected areas, which may cause conflict in receiving areas</a:t>
            </a:r>
          </a:p>
        </p:txBody>
      </p:sp>
      <p:sp>
        <p:nvSpPr>
          <p:cNvPr id="14" name="CasellaDiTesto 13">
            <a:extLst>
              <a:ext uri="{FF2B5EF4-FFF2-40B4-BE49-F238E27FC236}">
                <a16:creationId xmlns:a16="http://schemas.microsoft.com/office/drawing/2014/main" id="{86103BA0-1DC1-F1B8-44D5-7A41E0622211}"/>
              </a:ext>
            </a:extLst>
          </p:cNvPr>
          <p:cNvSpPr txBox="1"/>
          <p:nvPr/>
        </p:nvSpPr>
        <p:spPr>
          <a:xfrm>
            <a:off x="3804360" y="452534"/>
            <a:ext cx="5118112" cy="461665"/>
          </a:xfrm>
          <a:prstGeom prst="rect">
            <a:avLst/>
          </a:prstGeom>
          <a:noFill/>
        </p:spPr>
        <p:txBody>
          <a:bodyPr wrap="square">
            <a:spAutoFit/>
          </a:bodyPr>
          <a:lstStyle/>
          <a:p>
            <a:r>
              <a:rPr lang="en-US" sz="2400" b="0" i="0" dirty="0">
                <a:effectLst/>
              </a:rPr>
              <a:t>Migration and climate change</a:t>
            </a:r>
            <a:endParaRPr lang="en-US" sz="2400" dirty="0"/>
          </a:p>
        </p:txBody>
      </p:sp>
    </p:spTree>
    <p:extLst>
      <p:ext uri="{BB962C8B-B14F-4D97-AF65-F5344CB8AC3E}">
        <p14:creationId xmlns:p14="http://schemas.microsoft.com/office/powerpoint/2010/main" val="383469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287A5D1-AEBF-BE65-3099-D5236CB0EFC6}"/>
              </a:ext>
            </a:extLst>
          </p:cNvPr>
          <p:cNvPicPr>
            <a:picLocks noChangeAspect="1"/>
          </p:cNvPicPr>
          <p:nvPr/>
        </p:nvPicPr>
        <p:blipFill>
          <a:blip r:embed="rId2"/>
          <a:stretch>
            <a:fillRect/>
          </a:stretch>
        </p:blipFill>
        <p:spPr>
          <a:xfrm>
            <a:off x="918379" y="4805316"/>
            <a:ext cx="5829600" cy="1206562"/>
          </a:xfrm>
          <a:prstGeom prst="rect">
            <a:avLst/>
          </a:prstGeom>
        </p:spPr>
      </p:pic>
      <p:sp>
        <p:nvSpPr>
          <p:cNvPr id="4" name="CasellaDiTesto 3">
            <a:extLst>
              <a:ext uri="{FF2B5EF4-FFF2-40B4-BE49-F238E27FC236}">
                <a16:creationId xmlns:a16="http://schemas.microsoft.com/office/drawing/2014/main" id="{3494D517-C14E-49BB-A704-C3C2F49EC272}"/>
              </a:ext>
            </a:extLst>
          </p:cNvPr>
          <p:cNvSpPr txBox="1"/>
          <p:nvPr/>
        </p:nvSpPr>
        <p:spPr>
          <a:xfrm>
            <a:off x="1274123" y="1384180"/>
            <a:ext cx="5118112" cy="461665"/>
          </a:xfrm>
          <a:prstGeom prst="rect">
            <a:avLst/>
          </a:prstGeom>
          <a:noFill/>
        </p:spPr>
        <p:txBody>
          <a:bodyPr wrap="square">
            <a:spAutoFit/>
          </a:bodyPr>
          <a:lstStyle/>
          <a:p>
            <a:r>
              <a:rPr lang="en-US" sz="2400" b="0" i="0" dirty="0">
                <a:solidFill>
                  <a:srgbClr val="2E2E2E"/>
                </a:solidFill>
                <a:effectLst/>
                <a:latin typeface="ElsevierGulliver"/>
              </a:rPr>
              <a:t>Economy and livestock price shocks</a:t>
            </a:r>
            <a:endParaRPr lang="en-US" sz="2400" dirty="0"/>
          </a:p>
        </p:txBody>
      </p:sp>
      <p:pic>
        <p:nvPicPr>
          <p:cNvPr id="6" name="Immagine 5">
            <a:extLst>
              <a:ext uri="{FF2B5EF4-FFF2-40B4-BE49-F238E27FC236}">
                <a16:creationId xmlns:a16="http://schemas.microsoft.com/office/drawing/2014/main" id="{809DD1AC-F475-9295-AEF6-A0C71F2E0D5B}"/>
              </a:ext>
            </a:extLst>
          </p:cNvPr>
          <p:cNvPicPr>
            <a:picLocks noChangeAspect="1"/>
          </p:cNvPicPr>
          <p:nvPr/>
        </p:nvPicPr>
        <p:blipFill>
          <a:blip r:embed="rId3"/>
          <a:stretch>
            <a:fillRect/>
          </a:stretch>
        </p:blipFill>
        <p:spPr>
          <a:xfrm>
            <a:off x="918379" y="3120083"/>
            <a:ext cx="5810549" cy="1073205"/>
          </a:xfrm>
          <a:prstGeom prst="rect">
            <a:avLst/>
          </a:prstGeom>
        </p:spPr>
      </p:pic>
      <p:sp>
        <p:nvSpPr>
          <p:cNvPr id="8" name="CasellaDiTesto 7">
            <a:extLst>
              <a:ext uri="{FF2B5EF4-FFF2-40B4-BE49-F238E27FC236}">
                <a16:creationId xmlns:a16="http://schemas.microsoft.com/office/drawing/2014/main" id="{721211D0-364A-03FE-B0BA-F5E8B8452252}"/>
              </a:ext>
            </a:extLst>
          </p:cNvPr>
          <p:cNvSpPr txBox="1"/>
          <p:nvPr/>
        </p:nvSpPr>
        <p:spPr>
          <a:xfrm>
            <a:off x="7135793" y="2981397"/>
            <a:ext cx="4753070" cy="1200329"/>
          </a:xfrm>
          <a:prstGeom prst="rect">
            <a:avLst/>
          </a:prstGeom>
          <a:noFill/>
        </p:spPr>
        <p:txBody>
          <a:bodyPr wrap="square">
            <a:spAutoFit/>
          </a:bodyPr>
          <a:lstStyle/>
          <a:p>
            <a:r>
              <a:rPr lang="en-US" dirty="0"/>
              <a:t>Is this relationship causal?</a:t>
            </a:r>
          </a:p>
          <a:p>
            <a:endParaRPr lang="en-US" dirty="0"/>
          </a:p>
          <a:p>
            <a:r>
              <a:rPr lang="en-US" dirty="0"/>
              <a:t>Three theories linking income to conflict are tested with new </a:t>
            </a:r>
            <a:r>
              <a:rPr lang="en-US" b="1" dirty="0"/>
              <a:t>data on export price shocks</a:t>
            </a:r>
          </a:p>
        </p:txBody>
      </p:sp>
      <p:sp>
        <p:nvSpPr>
          <p:cNvPr id="12" name="CasellaDiTesto 11">
            <a:extLst>
              <a:ext uri="{FF2B5EF4-FFF2-40B4-BE49-F238E27FC236}">
                <a16:creationId xmlns:a16="http://schemas.microsoft.com/office/drawing/2014/main" id="{F2D41505-F5FB-F408-840D-30F7403EC67C}"/>
              </a:ext>
            </a:extLst>
          </p:cNvPr>
          <p:cNvSpPr txBox="1"/>
          <p:nvPr/>
        </p:nvSpPr>
        <p:spPr>
          <a:xfrm>
            <a:off x="7154844" y="4969218"/>
            <a:ext cx="4818707" cy="923330"/>
          </a:xfrm>
          <a:prstGeom prst="rect">
            <a:avLst/>
          </a:prstGeom>
          <a:noFill/>
        </p:spPr>
        <p:txBody>
          <a:bodyPr wrap="square">
            <a:spAutoFit/>
          </a:bodyPr>
          <a:lstStyle/>
          <a:p>
            <a:r>
              <a:rPr lang="en-US" dirty="0"/>
              <a:t>Drought affects conflict through </a:t>
            </a:r>
            <a:r>
              <a:rPr lang="en-US" b="1" dirty="0"/>
              <a:t>livestock price changes</a:t>
            </a:r>
            <a:r>
              <a:rPr lang="en-US" dirty="0"/>
              <a:t>, establishing livestock markets as the primary channel of transmission in Somalia.</a:t>
            </a:r>
          </a:p>
        </p:txBody>
      </p:sp>
      <p:pic>
        <p:nvPicPr>
          <p:cNvPr id="5" name="Immagine 4">
            <a:extLst>
              <a:ext uri="{FF2B5EF4-FFF2-40B4-BE49-F238E27FC236}">
                <a16:creationId xmlns:a16="http://schemas.microsoft.com/office/drawing/2014/main" id="{CEB26146-FD5D-3B0D-AB22-E72B5F33E1FD}"/>
              </a:ext>
            </a:extLst>
          </p:cNvPr>
          <p:cNvPicPr>
            <a:picLocks noChangeAspect="1"/>
          </p:cNvPicPr>
          <p:nvPr/>
        </p:nvPicPr>
        <p:blipFill>
          <a:blip r:embed="rId4"/>
          <a:stretch>
            <a:fillRect/>
          </a:stretch>
        </p:blipFill>
        <p:spPr>
          <a:xfrm>
            <a:off x="7233099" y="534839"/>
            <a:ext cx="3883648" cy="1936065"/>
          </a:xfrm>
          <a:prstGeom prst="rect">
            <a:avLst/>
          </a:prstGeom>
        </p:spPr>
      </p:pic>
    </p:spTree>
    <p:extLst>
      <p:ext uri="{BB962C8B-B14F-4D97-AF65-F5344CB8AC3E}">
        <p14:creationId xmlns:p14="http://schemas.microsoft.com/office/powerpoint/2010/main" val="176262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08D027A-841C-4AE6-56BB-E10B6D573553}"/>
              </a:ext>
            </a:extLst>
          </p:cNvPr>
          <p:cNvSpPr txBox="1"/>
          <p:nvPr/>
        </p:nvSpPr>
        <p:spPr>
          <a:xfrm>
            <a:off x="1685027" y="1422519"/>
            <a:ext cx="5118112" cy="461665"/>
          </a:xfrm>
          <a:prstGeom prst="rect">
            <a:avLst/>
          </a:prstGeom>
          <a:noFill/>
        </p:spPr>
        <p:txBody>
          <a:bodyPr wrap="square">
            <a:spAutoFit/>
          </a:bodyPr>
          <a:lstStyle/>
          <a:p>
            <a:r>
              <a:rPr lang="en-US" sz="2400" b="0" i="0" dirty="0">
                <a:effectLst/>
                <a:latin typeface="ElsevierGulliver"/>
              </a:rPr>
              <a:t>Local warming - temperatures</a:t>
            </a:r>
            <a:endParaRPr lang="en-US" sz="2400" dirty="0"/>
          </a:p>
        </p:txBody>
      </p:sp>
      <p:sp>
        <p:nvSpPr>
          <p:cNvPr id="5" name="CasellaDiTesto 4">
            <a:extLst>
              <a:ext uri="{FF2B5EF4-FFF2-40B4-BE49-F238E27FC236}">
                <a16:creationId xmlns:a16="http://schemas.microsoft.com/office/drawing/2014/main" id="{DF1FF70D-E730-5B12-F839-4BA1D1ADCED2}"/>
              </a:ext>
            </a:extLst>
          </p:cNvPr>
          <p:cNvSpPr txBox="1"/>
          <p:nvPr/>
        </p:nvSpPr>
        <p:spPr>
          <a:xfrm>
            <a:off x="6438541" y="3080741"/>
            <a:ext cx="5374256" cy="1477328"/>
          </a:xfrm>
          <a:prstGeom prst="rect">
            <a:avLst/>
          </a:prstGeom>
          <a:noFill/>
        </p:spPr>
        <p:txBody>
          <a:bodyPr wrap="square">
            <a:spAutoFit/>
          </a:bodyPr>
          <a:lstStyle/>
          <a:p>
            <a:pPr marL="285750" indent="-285750">
              <a:buFont typeface="Arial" panose="020B0604020202020204" pitchFamily="34" charset="0"/>
              <a:buChar char="•"/>
            </a:pPr>
            <a:r>
              <a:rPr lang="en-US" dirty="0"/>
              <a:t>It uses </a:t>
            </a:r>
            <a:r>
              <a:rPr lang="en-US" b="1" dirty="0"/>
              <a:t>long term changes in local climate </a:t>
            </a:r>
            <a:r>
              <a:rPr lang="en-US" dirty="0"/>
              <a:t>to proxy climate change, rather than using weather variation. </a:t>
            </a:r>
          </a:p>
          <a:p>
            <a:pPr marL="285750" indent="-285750">
              <a:buFont typeface="Arial" panose="020B0604020202020204" pitchFamily="34" charset="0"/>
              <a:buChar char="•"/>
            </a:pPr>
            <a:r>
              <a:rPr lang="en-US" b="0" i="0" dirty="0">
                <a:effectLst/>
                <a:latin typeface="ElsevierGulliver"/>
              </a:rPr>
              <a:t>Estimates not robust to adjustment for country-level factors such as institutional quality or colonial history.</a:t>
            </a:r>
            <a:endParaRPr lang="en-US" dirty="0"/>
          </a:p>
        </p:txBody>
      </p:sp>
      <p:sp>
        <p:nvSpPr>
          <p:cNvPr id="7" name="CasellaDiTesto 6">
            <a:extLst>
              <a:ext uri="{FF2B5EF4-FFF2-40B4-BE49-F238E27FC236}">
                <a16:creationId xmlns:a16="http://schemas.microsoft.com/office/drawing/2014/main" id="{67C4E5EC-FB58-619A-B7BF-214579B35C88}"/>
              </a:ext>
            </a:extLst>
          </p:cNvPr>
          <p:cNvSpPr txBox="1"/>
          <p:nvPr/>
        </p:nvSpPr>
        <p:spPr>
          <a:xfrm>
            <a:off x="6642340" y="4968664"/>
            <a:ext cx="4966658" cy="1200329"/>
          </a:xfrm>
          <a:prstGeom prst="rect">
            <a:avLst/>
          </a:prstGeom>
          <a:noFill/>
        </p:spPr>
        <p:txBody>
          <a:bodyPr wrap="square">
            <a:spAutoFit/>
          </a:bodyPr>
          <a:lstStyle/>
          <a:p>
            <a:r>
              <a:rPr lang="en-US" dirty="0"/>
              <a:t>Competition over natural resources, in particular water, is the main driver of such relationship in a region where pastoralism constitutes the dominant livelihood</a:t>
            </a:r>
          </a:p>
        </p:txBody>
      </p:sp>
      <p:pic>
        <p:nvPicPr>
          <p:cNvPr id="9" name="Immagine 8">
            <a:extLst>
              <a:ext uri="{FF2B5EF4-FFF2-40B4-BE49-F238E27FC236}">
                <a16:creationId xmlns:a16="http://schemas.microsoft.com/office/drawing/2014/main" id="{5442929D-2DFA-EE6C-FFCC-125998561166}"/>
              </a:ext>
            </a:extLst>
          </p:cNvPr>
          <p:cNvPicPr>
            <a:picLocks noChangeAspect="1"/>
          </p:cNvPicPr>
          <p:nvPr/>
        </p:nvPicPr>
        <p:blipFill>
          <a:blip r:embed="rId2"/>
          <a:stretch>
            <a:fillRect/>
          </a:stretch>
        </p:blipFill>
        <p:spPr>
          <a:xfrm>
            <a:off x="663551" y="3198437"/>
            <a:ext cx="5524784" cy="1066855"/>
          </a:xfrm>
          <a:prstGeom prst="rect">
            <a:avLst/>
          </a:prstGeom>
        </p:spPr>
      </p:pic>
      <p:pic>
        <p:nvPicPr>
          <p:cNvPr id="11" name="Immagine 10">
            <a:extLst>
              <a:ext uri="{FF2B5EF4-FFF2-40B4-BE49-F238E27FC236}">
                <a16:creationId xmlns:a16="http://schemas.microsoft.com/office/drawing/2014/main" id="{45A00118-25DC-1AEE-D093-FC16DBB3282A}"/>
              </a:ext>
            </a:extLst>
          </p:cNvPr>
          <p:cNvPicPr>
            <a:picLocks noChangeAspect="1"/>
          </p:cNvPicPr>
          <p:nvPr/>
        </p:nvPicPr>
        <p:blipFill>
          <a:blip r:embed="rId3"/>
          <a:stretch>
            <a:fillRect/>
          </a:stretch>
        </p:blipFill>
        <p:spPr>
          <a:xfrm>
            <a:off x="663551" y="4968664"/>
            <a:ext cx="5740695" cy="1054154"/>
          </a:xfrm>
          <a:prstGeom prst="rect">
            <a:avLst/>
          </a:prstGeom>
        </p:spPr>
      </p:pic>
      <p:pic>
        <p:nvPicPr>
          <p:cNvPr id="12" name="Immagine 11">
            <a:extLst>
              <a:ext uri="{FF2B5EF4-FFF2-40B4-BE49-F238E27FC236}">
                <a16:creationId xmlns:a16="http://schemas.microsoft.com/office/drawing/2014/main" id="{A84D571E-1D65-37B0-C3B2-7B10EE86414B}"/>
              </a:ext>
            </a:extLst>
          </p:cNvPr>
          <p:cNvPicPr>
            <a:picLocks noChangeAspect="1"/>
          </p:cNvPicPr>
          <p:nvPr/>
        </p:nvPicPr>
        <p:blipFill>
          <a:blip r:embed="rId4"/>
          <a:stretch>
            <a:fillRect/>
          </a:stretch>
        </p:blipFill>
        <p:spPr>
          <a:xfrm>
            <a:off x="7458974" y="636559"/>
            <a:ext cx="3047999" cy="2033587"/>
          </a:xfrm>
          <a:prstGeom prst="rect">
            <a:avLst/>
          </a:prstGeom>
        </p:spPr>
      </p:pic>
    </p:spTree>
    <p:extLst>
      <p:ext uri="{BB962C8B-B14F-4D97-AF65-F5344CB8AC3E}">
        <p14:creationId xmlns:p14="http://schemas.microsoft.com/office/powerpoint/2010/main" val="400399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0572D68-3ED5-2033-4385-C7FBCB684B3D}"/>
              </a:ext>
            </a:extLst>
          </p:cNvPr>
          <p:cNvPicPr>
            <a:picLocks noChangeAspect="1"/>
          </p:cNvPicPr>
          <p:nvPr/>
        </p:nvPicPr>
        <p:blipFill>
          <a:blip r:embed="rId3"/>
          <a:stretch>
            <a:fillRect/>
          </a:stretch>
        </p:blipFill>
        <p:spPr>
          <a:xfrm>
            <a:off x="6790090" y="139545"/>
            <a:ext cx="4785942" cy="3774090"/>
          </a:xfrm>
          <a:prstGeom prst="rect">
            <a:avLst/>
          </a:prstGeom>
        </p:spPr>
      </p:pic>
      <p:sp>
        <p:nvSpPr>
          <p:cNvPr id="2" name="CasellaDiTesto 1">
            <a:extLst>
              <a:ext uri="{FF2B5EF4-FFF2-40B4-BE49-F238E27FC236}">
                <a16:creationId xmlns:a16="http://schemas.microsoft.com/office/drawing/2014/main" id="{A60EDBEC-946E-7130-19DF-86984E6509D1}"/>
              </a:ext>
            </a:extLst>
          </p:cNvPr>
          <p:cNvSpPr txBox="1"/>
          <p:nvPr/>
        </p:nvSpPr>
        <p:spPr>
          <a:xfrm>
            <a:off x="694090" y="825639"/>
            <a:ext cx="6096000" cy="461665"/>
          </a:xfrm>
          <a:prstGeom prst="rect">
            <a:avLst/>
          </a:prstGeom>
          <a:noFill/>
        </p:spPr>
        <p:txBody>
          <a:bodyPr wrap="square">
            <a:spAutoFit/>
          </a:bodyPr>
          <a:lstStyle/>
          <a:p>
            <a:r>
              <a:rPr lang="en-US" sz="2400" b="0" i="0" dirty="0">
                <a:effectLst/>
                <a:latin typeface="Open Sans" panose="020B0606030504020204" pitchFamily="34" charset="0"/>
              </a:rPr>
              <a:t>Food/water security</a:t>
            </a:r>
            <a:endParaRPr lang="en-US" sz="2400" dirty="0"/>
          </a:p>
        </p:txBody>
      </p:sp>
      <p:pic>
        <p:nvPicPr>
          <p:cNvPr id="6" name="Immagine 5">
            <a:extLst>
              <a:ext uri="{FF2B5EF4-FFF2-40B4-BE49-F238E27FC236}">
                <a16:creationId xmlns:a16="http://schemas.microsoft.com/office/drawing/2014/main" id="{A68C0CEA-4BE6-0F18-62E1-57C5AE623105}"/>
              </a:ext>
            </a:extLst>
          </p:cNvPr>
          <p:cNvPicPr>
            <a:picLocks noChangeAspect="1"/>
          </p:cNvPicPr>
          <p:nvPr/>
        </p:nvPicPr>
        <p:blipFill>
          <a:blip r:embed="rId4"/>
          <a:stretch>
            <a:fillRect/>
          </a:stretch>
        </p:blipFill>
        <p:spPr>
          <a:xfrm>
            <a:off x="364435" y="3643821"/>
            <a:ext cx="5543835" cy="1187511"/>
          </a:xfrm>
          <a:prstGeom prst="rect">
            <a:avLst/>
          </a:prstGeom>
        </p:spPr>
      </p:pic>
      <p:sp>
        <p:nvSpPr>
          <p:cNvPr id="8" name="CasellaDiTesto 7">
            <a:extLst>
              <a:ext uri="{FF2B5EF4-FFF2-40B4-BE49-F238E27FC236}">
                <a16:creationId xmlns:a16="http://schemas.microsoft.com/office/drawing/2014/main" id="{6733591E-FE91-9815-8F69-3D93276F4BBC}"/>
              </a:ext>
            </a:extLst>
          </p:cNvPr>
          <p:cNvSpPr txBox="1"/>
          <p:nvPr/>
        </p:nvSpPr>
        <p:spPr>
          <a:xfrm>
            <a:off x="6297971" y="4016689"/>
            <a:ext cx="5894029" cy="646331"/>
          </a:xfrm>
          <a:prstGeom prst="rect">
            <a:avLst/>
          </a:prstGeom>
          <a:noFill/>
        </p:spPr>
        <p:txBody>
          <a:bodyPr wrap="square">
            <a:spAutoFit/>
          </a:bodyPr>
          <a:lstStyle/>
          <a:p>
            <a:r>
              <a:rPr lang="en-US" dirty="0"/>
              <a:t>Analysis of the impacts of the military actions on freshwater resources and water infrastructure during the conflict</a:t>
            </a:r>
          </a:p>
        </p:txBody>
      </p:sp>
      <p:pic>
        <p:nvPicPr>
          <p:cNvPr id="10" name="Immagine 9">
            <a:extLst>
              <a:ext uri="{FF2B5EF4-FFF2-40B4-BE49-F238E27FC236}">
                <a16:creationId xmlns:a16="http://schemas.microsoft.com/office/drawing/2014/main" id="{BA072253-B8D7-EB30-F545-9A86E56A8B38}"/>
              </a:ext>
            </a:extLst>
          </p:cNvPr>
          <p:cNvPicPr>
            <a:picLocks noChangeAspect="1"/>
          </p:cNvPicPr>
          <p:nvPr/>
        </p:nvPicPr>
        <p:blipFill>
          <a:blip r:embed="rId5"/>
          <a:stretch>
            <a:fillRect/>
          </a:stretch>
        </p:blipFill>
        <p:spPr>
          <a:xfrm>
            <a:off x="364435" y="5353729"/>
            <a:ext cx="5950256" cy="1016052"/>
          </a:xfrm>
          <a:prstGeom prst="rect">
            <a:avLst/>
          </a:prstGeom>
        </p:spPr>
      </p:pic>
      <p:sp>
        <p:nvSpPr>
          <p:cNvPr id="12" name="CasellaDiTesto 11">
            <a:extLst>
              <a:ext uri="{FF2B5EF4-FFF2-40B4-BE49-F238E27FC236}">
                <a16:creationId xmlns:a16="http://schemas.microsoft.com/office/drawing/2014/main" id="{7AF87D67-CC89-1F9A-CB51-DC931F619848}"/>
              </a:ext>
            </a:extLst>
          </p:cNvPr>
          <p:cNvSpPr txBox="1"/>
          <p:nvPr/>
        </p:nvSpPr>
        <p:spPr>
          <a:xfrm>
            <a:off x="6314691" y="4984592"/>
            <a:ext cx="5736739" cy="1754326"/>
          </a:xfrm>
          <a:prstGeom prst="rect">
            <a:avLst/>
          </a:prstGeom>
          <a:noFill/>
        </p:spPr>
        <p:txBody>
          <a:bodyPr wrap="square">
            <a:spAutoFit/>
          </a:bodyPr>
          <a:lstStyle/>
          <a:p>
            <a:pPr marL="285750" indent="-285750">
              <a:buFont typeface="Arial" panose="020B0604020202020204" pitchFamily="34" charset="0"/>
              <a:buChar char="•"/>
            </a:pPr>
            <a:r>
              <a:rPr lang="en-US" dirty="0"/>
              <a:t>They empirically examine the effects of climatic conditions on the probability of armed conflict in Africa. </a:t>
            </a:r>
          </a:p>
          <a:p>
            <a:pPr marL="285750" indent="-285750">
              <a:buFont typeface="Arial" panose="020B0604020202020204" pitchFamily="34" charset="0"/>
              <a:buChar char="•"/>
            </a:pPr>
            <a:r>
              <a:rPr lang="en-US" dirty="0"/>
              <a:t>There are close links between climate drivers and armed conflict.</a:t>
            </a:r>
          </a:p>
          <a:p>
            <a:pPr marL="285750" indent="-285750">
              <a:buFont typeface="Arial" panose="020B0604020202020204" pitchFamily="34" charset="0"/>
              <a:buChar char="•"/>
            </a:pPr>
            <a:r>
              <a:rPr lang="en-US" dirty="0"/>
              <a:t>Greater levels of </a:t>
            </a:r>
            <a:r>
              <a:rPr lang="en-US" b="1" dirty="0"/>
              <a:t>adaptive capacity </a:t>
            </a:r>
            <a:r>
              <a:rPr lang="en-US" dirty="0"/>
              <a:t>lead to a lower likelihood of armed conflict.</a:t>
            </a:r>
          </a:p>
        </p:txBody>
      </p:sp>
      <p:pic>
        <p:nvPicPr>
          <p:cNvPr id="4" name="Immagine 3">
            <a:extLst>
              <a:ext uri="{FF2B5EF4-FFF2-40B4-BE49-F238E27FC236}">
                <a16:creationId xmlns:a16="http://schemas.microsoft.com/office/drawing/2014/main" id="{38E1A189-6F88-F796-D5E6-BF8902F3065D}"/>
              </a:ext>
            </a:extLst>
          </p:cNvPr>
          <p:cNvPicPr>
            <a:picLocks noChangeAspect="1"/>
          </p:cNvPicPr>
          <p:nvPr/>
        </p:nvPicPr>
        <p:blipFill>
          <a:blip r:embed="rId6"/>
          <a:stretch>
            <a:fillRect/>
          </a:stretch>
        </p:blipFill>
        <p:spPr>
          <a:xfrm>
            <a:off x="5014153" y="440930"/>
            <a:ext cx="1335027" cy="1335027"/>
          </a:xfrm>
          <a:prstGeom prst="rect">
            <a:avLst/>
          </a:prstGeom>
        </p:spPr>
      </p:pic>
      <p:pic>
        <p:nvPicPr>
          <p:cNvPr id="9" name="Immagine 8">
            <a:extLst>
              <a:ext uri="{FF2B5EF4-FFF2-40B4-BE49-F238E27FC236}">
                <a16:creationId xmlns:a16="http://schemas.microsoft.com/office/drawing/2014/main" id="{725A897E-0535-B249-1157-B4F1682A4964}"/>
              </a:ext>
            </a:extLst>
          </p:cNvPr>
          <p:cNvPicPr>
            <a:picLocks noChangeAspect="1"/>
          </p:cNvPicPr>
          <p:nvPr/>
        </p:nvPicPr>
        <p:blipFill>
          <a:blip r:embed="rId7"/>
          <a:stretch>
            <a:fillRect/>
          </a:stretch>
        </p:blipFill>
        <p:spPr>
          <a:xfrm>
            <a:off x="386224" y="2036370"/>
            <a:ext cx="5962956" cy="1238314"/>
          </a:xfrm>
          <a:prstGeom prst="rect">
            <a:avLst/>
          </a:prstGeom>
        </p:spPr>
      </p:pic>
    </p:spTree>
    <p:extLst>
      <p:ext uri="{BB962C8B-B14F-4D97-AF65-F5344CB8AC3E}">
        <p14:creationId xmlns:p14="http://schemas.microsoft.com/office/powerpoint/2010/main" val="1918954296"/>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ED8D573-1507-3034-3299-C1A0CAE8A0C0}"/>
              </a:ext>
            </a:extLst>
          </p:cNvPr>
          <p:cNvSpPr txBox="1"/>
          <p:nvPr/>
        </p:nvSpPr>
        <p:spPr>
          <a:xfrm>
            <a:off x="1665397" y="822316"/>
            <a:ext cx="6097508" cy="461665"/>
          </a:xfrm>
          <a:prstGeom prst="rect">
            <a:avLst/>
          </a:prstGeom>
          <a:noFill/>
        </p:spPr>
        <p:txBody>
          <a:bodyPr wrap="square">
            <a:spAutoFit/>
          </a:bodyPr>
          <a:lstStyle/>
          <a:p>
            <a:r>
              <a:rPr lang="en-US" sz="2400" dirty="0"/>
              <a:t>Health and human rights</a:t>
            </a:r>
          </a:p>
        </p:txBody>
      </p:sp>
      <p:pic>
        <p:nvPicPr>
          <p:cNvPr id="7" name="Immagine 6">
            <a:extLst>
              <a:ext uri="{FF2B5EF4-FFF2-40B4-BE49-F238E27FC236}">
                <a16:creationId xmlns:a16="http://schemas.microsoft.com/office/drawing/2014/main" id="{DF36461D-EAE1-04BF-6035-B3832677B4C2}"/>
              </a:ext>
            </a:extLst>
          </p:cNvPr>
          <p:cNvPicPr>
            <a:picLocks noChangeAspect="1"/>
          </p:cNvPicPr>
          <p:nvPr/>
        </p:nvPicPr>
        <p:blipFill>
          <a:blip r:embed="rId2"/>
          <a:stretch>
            <a:fillRect/>
          </a:stretch>
        </p:blipFill>
        <p:spPr>
          <a:xfrm>
            <a:off x="597998" y="2466391"/>
            <a:ext cx="5816899" cy="1282766"/>
          </a:xfrm>
          <a:prstGeom prst="rect">
            <a:avLst/>
          </a:prstGeom>
        </p:spPr>
      </p:pic>
      <p:pic>
        <p:nvPicPr>
          <p:cNvPr id="9" name="Immagine 8">
            <a:extLst>
              <a:ext uri="{FF2B5EF4-FFF2-40B4-BE49-F238E27FC236}">
                <a16:creationId xmlns:a16="http://schemas.microsoft.com/office/drawing/2014/main" id="{B4D7E12E-F5F5-86B1-2CB8-748598B21FDB}"/>
              </a:ext>
            </a:extLst>
          </p:cNvPr>
          <p:cNvPicPr>
            <a:picLocks noChangeAspect="1"/>
          </p:cNvPicPr>
          <p:nvPr/>
        </p:nvPicPr>
        <p:blipFill>
          <a:blip r:embed="rId3"/>
          <a:stretch>
            <a:fillRect/>
          </a:stretch>
        </p:blipFill>
        <p:spPr>
          <a:xfrm>
            <a:off x="597998" y="4758276"/>
            <a:ext cx="5683542" cy="997001"/>
          </a:xfrm>
          <a:prstGeom prst="rect">
            <a:avLst/>
          </a:prstGeom>
        </p:spPr>
      </p:pic>
      <p:sp>
        <p:nvSpPr>
          <p:cNvPr id="11" name="CasellaDiTesto 10">
            <a:extLst>
              <a:ext uri="{FF2B5EF4-FFF2-40B4-BE49-F238E27FC236}">
                <a16:creationId xmlns:a16="http://schemas.microsoft.com/office/drawing/2014/main" id="{C0CE98E0-FB19-2BDA-438E-58524A3AC83E}"/>
              </a:ext>
            </a:extLst>
          </p:cNvPr>
          <p:cNvSpPr txBox="1"/>
          <p:nvPr/>
        </p:nvSpPr>
        <p:spPr>
          <a:xfrm>
            <a:off x="6663351" y="4626754"/>
            <a:ext cx="5124260" cy="1477328"/>
          </a:xfrm>
          <a:prstGeom prst="rect">
            <a:avLst/>
          </a:prstGeom>
          <a:noFill/>
        </p:spPr>
        <p:txBody>
          <a:bodyPr wrap="square">
            <a:spAutoFit/>
          </a:bodyPr>
          <a:lstStyle/>
          <a:p>
            <a:pPr algn="just"/>
            <a:r>
              <a:rPr lang="en-US" b="0" i="0" dirty="0">
                <a:solidFill>
                  <a:srgbClr val="2E2E2E"/>
                </a:solidFill>
                <a:effectLst/>
                <a:latin typeface="ElsevierGulliver"/>
              </a:rPr>
              <a:t>The environmental and health consequences of climate change, which </a:t>
            </a:r>
            <a:r>
              <a:rPr lang="en-US" b="1" i="0" dirty="0">
                <a:solidFill>
                  <a:srgbClr val="2E2E2E"/>
                </a:solidFill>
                <a:effectLst/>
                <a:latin typeface="ElsevierGulliver"/>
              </a:rPr>
              <a:t>disproportionately affect low-income countries</a:t>
            </a:r>
            <a:r>
              <a:rPr lang="en-US" b="0" i="0" dirty="0">
                <a:solidFill>
                  <a:srgbClr val="2E2E2E"/>
                </a:solidFill>
                <a:effectLst/>
                <a:latin typeface="ElsevierGulliver"/>
              </a:rPr>
              <a:t> and poor people in high-income countries, profoundly affect human rights and social justice.</a:t>
            </a:r>
            <a:endParaRPr lang="en-US" dirty="0"/>
          </a:p>
        </p:txBody>
      </p:sp>
      <p:sp>
        <p:nvSpPr>
          <p:cNvPr id="13" name="CasellaDiTesto 12">
            <a:extLst>
              <a:ext uri="{FF2B5EF4-FFF2-40B4-BE49-F238E27FC236}">
                <a16:creationId xmlns:a16="http://schemas.microsoft.com/office/drawing/2014/main" id="{24BF2DEE-45C7-AEEE-3367-5D7255496EA2}"/>
              </a:ext>
            </a:extLst>
          </p:cNvPr>
          <p:cNvSpPr txBox="1"/>
          <p:nvPr/>
        </p:nvSpPr>
        <p:spPr>
          <a:xfrm>
            <a:off x="6663351" y="1953612"/>
            <a:ext cx="5124260" cy="2308324"/>
          </a:xfrm>
          <a:prstGeom prst="rect">
            <a:avLst/>
          </a:prstGeom>
          <a:noFill/>
        </p:spPr>
        <p:txBody>
          <a:bodyPr wrap="square">
            <a:spAutoFit/>
          </a:bodyPr>
          <a:lstStyle/>
          <a:p>
            <a:pPr algn="just"/>
            <a:r>
              <a:rPr lang="en-US" b="1" i="0" dirty="0">
                <a:solidFill>
                  <a:srgbClr val="212121"/>
                </a:solidFill>
                <a:effectLst/>
                <a:latin typeface="BlinkMacSystemFont"/>
              </a:rPr>
              <a:t>Collective violence due to climate change </a:t>
            </a:r>
            <a:r>
              <a:rPr lang="en-US" b="0" i="0" dirty="0">
                <a:solidFill>
                  <a:srgbClr val="212121"/>
                </a:solidFill>
                <a:effectLst/>
                <a:latin typeface="BlinkMacSystemFont"/>
              </a:rPr>
              <a:t>poses serious </a:t>
            </a:r>
            <a:r>
              <a:rPr lang="en-US" b="1" i="0" dirty="0">
                <a:solidFill>
                  <a:srgbClr val="212121"/>
                </a:solidFill>
                <a:effectLst/>
                <a:latin typeface="BlinkMacSystemFont"/>
              </a:rPr>
              <a:t>threats to health and human rights</a:t>
            </a:r>
            <a:r>
              <a:rPr lang="en-US" dirty="0">
                <a:solidFill>
                  <a:srgbClr val="212121"/>
                </a:solidFill>
                <a:latin typeface="BlinkMacSystemFont"/>
              </a:rPr>
              <a:t>:</a:t>
            </a:r>
          </a:p>
          <a:p>
            <a:pPr algn="just"/>
            <a:endParaRPr lang="en-US" b="0" i="0" dirty="0">
              <a:solidFill>
                <a:srgbClr val="212121"/>
              </a:solidFill>
              <a:effectLst/>
              <a:latin typeface="BlinkMacSystemFont"/>
            </a:endParaRPr>
          </a:p>
          <a:p>
            <a:pPr marL="285750" indent="-285750" algn="just">
              <a:buFont typeface="Arial" panose="020B0604020202020204" pitchFamily="34" charset="0"/>
              <a:buChar char="•"/>
            </a:pPr>
            <a:r>
              <a:rPr lang="en-US" b="0" i="0" dirty="0">
                <a:solidFill>
                  <a:srgbClr val="212121"/>
                </a:solidFill>
                <a:effectLst/>
                <a:latin typeface="BlinkMacSystemFont"/>
              </a:rPr>
              <a:t>directly by causing morbidity and mortality</a:t>
            </a:r>
          </a:p>
          <a:p>
            <a:pPr marL="285750" indent="-285750" algn="just">
              <a:buFont typeface="Arial" panose="020B0604020202020204" pitchFamily="34" charset="0"/>
              <a:buChar char="•"/>
            </a:pPr>
            <a:r>
              <a:rPr lang="en-US" b="0" i="0" dirty="0">
                <a:solidFill>
                  <a:srgbClr val="212121"/>
                </a:solidFill>
                <a:effectLst/>
                <a:latin typeface="BlinkMacSystemFont"/>
              </a:rPr>
              <a:t>indirectly by causing damage to the health-supporting infrastructure of society, forcing people to migrate, damaging the environment, and diverting human and financial resources</a:t>
            </a:r>
            <a:endParaRPr lang="en-US" dirty="0"/>
          </a:p>
        </p:txBody>
      </p:sp>
      <p:pic>
        <p:nvPicPr>
          <p:cNvPr id="2" name="Immagine 1">
            <a:extLst>
              <a:ext uri="{FF2B5EF4-FFF2-40B4-BE49-F238E27FC236}">
                <a16:creationId xmlns:a16="http://schemas.microsoft.com/office/drawing/2014/main" id="{C00D89D9-85B9-87E5-35A1-56147F273389}"/>
              </a:ext>
            </a:extLst>
          </p:cNvPr>
          <p:cNvPicPr>
            <a:picLocks noChangeAspect="1"/>
          </p:cNvPicPr>
          <p:nvPr/>
        </p:nvPicPr>
        <p:blipFill rotWithShape="1">
          <a:blip r:embed="rId4"/>
          <a:srcRect l="24591" r="25550"/>
          <a:stretch/>
        </p:blipFill>
        <p:spPr>
          <a:xfrm>
            <a:off x="7441721" y="345057"/>
            <a:ext cx="1381813" cy="1385727"/>
          </a:xfrm>
          <a:prstGeom prst="rect">
            <a:avLst/>
          </a:prstGeom>
        </p:spPr>
      </p:pic>
      <p:pic>
        <p:nvPicPr>
          <p:cNvPr id="3" name="Immagine 2">
            <a:extLst>
              <a:ext uri="{FF2B5EF4-FFF2-40B4-BE49-F238E27FC236}">
                <a16:creationId xmlns:a16="http://schemas.microsoft.com/office/drawing/2014/main" id="{9B4C7847-1D91-FD3E-6E0C-812E3BC736E3}"/>
              </a:ext>
            </a:extLst>
          </p:cNvPr>
          <p:cNvPicPr>
            <a:picLocks noChangeAspect="1"/>
          </p:cNvPicPr>
          <p:nvPr/>
        </p:nvPicPr>
        <p:blipFill>
          <a:blip r:embed="rId5"/>
          <a:stretch>
            <a:fillRect/>
          </a:stretch>
        </p:blipFill>
        <p:spPr>
          <a:xfrm>
            <a:off x="9057651" y="473812"/>
            <a:ext cx="1114982" cy="1114982"/>
          </a:xfrm>
          <a:prstGeom prst="rect">
            <a:avLst/>
          </a:prstGeom>
        </p:spPr>
      </p:pic>
    </p:spTree>
    <p:extLst>
      <p:ext uri="{BB962C8B-B14F-4D97-AF65-F5344CB8AC3E}">
        <p14:creationId xmlns:p14="http://schemas.microsoft.com/office/powerpoint/2010/main" val="108931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A5D810E-F675-9546-2F33-B9D503BB41D9}"/>
              </a:ext>
            </a:extLst>
          </p:cNvPr>
          <p:cNvSpPr txBox="1"/>
          <p:nvPr/>
        </p:nvSpPr>
        <p:spPr>
          <a:xfrm>
            <a:off x="1219091" y="958717"/>
            <a:ext cx="6097508" cy="461665"/>
          </a:xfrm>
          <a:prstGeom prst="rect">
            <a:avLst/>
          </a:prstGeom>
          <a:noFill/>
        </p:spPr>
        <p:txBody>
          <a:bodyPr wrap="square">
            <a:spAutoFit/>
          </a:bodyPr>
          <a:lstStyle/>
          <a:p>
            <a:r>
              <a:rPr lang="en-US" sz="2400" dirty="0"/>
              <a:t>Local institutions, ethnic groups</a:t>
            </a:r>
          </a:p>
        </p:txBody>
      </p:sp>
      <p:sp>
        <p:nvSpPr>
          <p:cNvPr id="5" name="CasellaDiTesto 4">
            <a:extLst>
              <a:ext uri="{FF2B5EF4-FFF2-40B4-BE49-F238E27FC236}">
                <a16:creationId xmlns:a16="http://schemas.microsoft.com/office/drawing/2014/main" id="{A353962F-AE51-D581-8583-5F5623FCA1F7}"/>
              </a:ext>
            </a:extLst>
          </p:cNvPr>
          <p:cNvSpPr txBox="1"/>
          <p:nvPr/>
        </p:nvSpPr>
        <p:spPr>
          <a:xfrm>
            <a:off x="6658394" y="2522864"/>
            <a:ext cx="5273276" cy="1200329"/>
          </a:xfrm>
          <a:prstGeom prst="rect">
            <a:avLst/>
          </a:prstGeom>
          <a:noFill/>
        </p:spPr>
        <p:txBody>
          <a:bodyPr wrap="square">
            <a:spAutoFit/>
          </a:bodyPr>
          <a:lstStyle/>
          <a:p>
            <a:pPr algn="just"/>
            <a:r>
              <a:rPr lang="en-US" b="0" i="0" dirty="0">
                <a:effectLst/>
                <a:latin typeface="Söhne"/>
              </a:rPr>
              <a:t>Case studies on </a:t>
            </a:r>
            <a:r>
              <a:rPr lang="en-US" b="1" i="0" dirty="0">
                <a:effectLst/>
                <a:latin typeface="Söhne"/>
              </a:rPr>
              <a:t>livelihood and poverty </a:t>
            </a:r>
            <a:r>
              <a:rPr lang="en-US" b="0" i="0" dirty="0">
                <a:effectLst/>
                <a:latin typeface="Söhne"/>
              </a:rPr>
              <a:t>can shed light on how violence manifests as collective action or individual decisions, and how specific climatic conditions may inform or explain such violence.</a:t>
            </a:r>
            <a:endParaRPr lang="en-US" dirty="0"/>
          </a:p>
        </p:txBody>
      </p:sp>
      <p:pic>
        <p:nvPicPr>
          <p:cNvPr id="7" name="Immagine 6">
            <a:extLst>
              <a:ext uri="{FF2B5EF4-FFF2-40B4-BE49-F238E27FC236}">
                <a16:creationId xmlns:a16="http://schemas.microsoft.com/office/drawing/2014/main" id="{0F4CC5E9-9DDF-4DF6-DD1C-9FF8E888D78A}"/>
              </a:ext>
            </a:extLst>
          </p:cNvPr>
          <p:cNvPicPr>
            <a:picLocks noChangeAspect="1"/>
          </p:cNvPicPr>
          <p:nvPr/>
        </p:nvPicPr>
        <p:blipFill>
          <a:blip r:embed="rId2"/>
          <a:stretch>
            <a:fillRect/>
          </a:stretch>
        </p:blipFill>
        <p:spPr>
          <a:xfrm>
            <a:off x="411616" y="2586425"/>
            <a:ext cx="5753396" cy="1073205"/>
          </a:xfrm>
          <a:prstGeom prst="rect">
            <a:avLst/>
          </a:prstGeom>
        </p:spPr>
      </p:pic>
      <p:pic>
        <p:nvPicPr>
          <p:cNvPr id="9" name="Immagine 8">
            <a:extLst>
              <a:ext uri="{FF2B5EF4-FFF2-40B4-BE49-F238E27FC236}">
                <a16:creationId xmlns:a16="http://schemas.microsoft.com/office/drawing/2014/main" id="{7DA2557A-29DD-D150-F8DE-A4F25ED840AA}"/>
              </a:ext>
            </a:extLst>
          </p:cNvPr>
          <p:cNvPicPr>
            <a:picLocks noChangeAspect="1"/>
          </p:cNvPicPr>
          <p:nvPr/>
        </p:nvPicPr>
        <p:blipFill>
          <a:blip r:embed="rId3"/>
          <a:stretch>
            <a:fillRect/>
          </a:stretch>
        </p:blipFill>
        <p:spPr>
          <a:xfrm>
            <a:off x="392565" y="4541978"/>
            <a:ext cx="5772447" cy="1257365"/>
          </a:xfrm>
          <a:prstGeom prst="rect">
            <a:avLst/>
          </a:prstGeom>
        </p:spPr>
      </p:pic>
      <p:pic>
        <p:nvPicPr>
          <p:cNvPr id="4" name="Immagine 3">
            <a:extLst>
              <a:ext uri="{FF2B5EF4-FFF2-40B4-BE49-F238E27FC236}">
                <a16:creationId xmlns:a16="http://schemas.microsoft.com/office/drawing/2014/main" id="{CFC49491-5A3B-3BA2-837B-B64C7FEE0533}"/>
              </a:ext>
            </a:extLst>
          </p:cNvPr>
          <p:cNvPicPr>
            <a:picLocks noChangeAspect="1"/>
          </p:cNvPicPr>
          <p:nvPr/>
        </p:nvPicPr>
        <p:blipFill rotWithShape="1">
          <a:blip r:embed="rId4"/>
          <a:srcRect t="10323" b="12573"/>
          <a:stretch/>
        </p:blipFill>
        <p:spPr>
          <a:xfrm>
            <a:off x="7362374" y="479440"/>
            <a:ext cx="3109910" cy="1349360"/>
          </a:xfrm>
          <a:prstGeom prst="rect">
            <a:avLst/>
          </a:prstGeom>
        </p:spPr>
      </p:pic>
      <p:sp>
        <p:nvSpPr>
          <p:cNvPr id="8" name="CasellaDiTesto 7">
            <a:extLst>
              <a:ext uri="{FF2B5EF4-FFF2-40B4-BE49-F238E27FC236}">
                <a16:creationId xmlns:a16="http://schemas.microsoft.com/office/drawing/2014/main" id="{6C5E0DC8-6A19-8DBA-D799-79BD497D6B31}"/>
              </a:ext>
            </a:extLst>
          </p:cNvPr>
          <p:cNvSpPr txBox="1"/>
          <p:nvPr/>
        </p:nvSpPr>
        <p:spPr>
          <a:xfrm>
            <a:off x="6658395" y="4708995"/>
            <a:ext cx="5273275" cy="923330"/>
          </a:xfrm>
          <a:prstGeom prst="rect">
            <a:avLst/>
          </a:prstGeom>
          <a:noFill/>
        </p:spPr>
        <p:txBody>
          <a:bodyPr wrap="square">
            <a:spAutoFit/>
          </a:bodyPr>
          <a:lstStyle/>
          <a:p>
            <a:r>
              <a:rPr lang="en-US" b="1" dirty="0"/>
              <a:t>Ethnic divisions </a:t>
            </a:r>
            <a:r>
              <a:rPr lang="en-US" dirty="0"/>
              <a:t>often fuel armed conflicts worldwide</a:t>
            </a:r>
            <a:r>
              <a:rPr lang="en-US" b="0" i="0" dirty="0">
                <a:effectLst/>
                <a:latin typeface="Söhne"/>
              </a:rPr>
              <a:t>,</a:t>
            </a:r>
            <a:r>
              <a:rPr lang="en-US" b="0" i="0" dirty="0">
                <a:solidFill>
                  <a:srgbClr val="374151"/>
                </a:solidFill>
                <a:effectLst/>
                <a:latin typeface="Söhne"/>
              </a:rPr>
              <a:t> </a:t>
            </a:r>
            <a:r>
              <a:rPr lang="en-US" b="0" i="0" dirty="0">
                <a:effectLst/>
                <a:latin typeface="Söhne"/>
              </a:rPr>
              <a:t>particularly when societal tensions rise rapidly due to events like </a:t>
            </a:r>
            <a:r>
              <a:rPr lang="en-US" b="1" i="0" dirty="0">
                <a:effectLst/>
                <a:latin typeface="Söhne"/>
              </a:rPr>
              <a:t>natural disasters</a:t>
            </a:r>
            <a:r>
              <a:rPr lang="en-US" b="0" i="0" dirty="0">
                <a:effectLst/>
                <a:latin typeface="Söhne"/>
              </a:rPr>
              <a:t>.</a:t>
            </a:r>
            <a:endParaRPr lang="en-US" dirty="0"/>
          </a:p>
        </p:txBody>
      </p:sp>
    </p:spTree>
    <p:extLst>
      <p:ext uri="{BB962C8B-B14F-4D97-AF65-F5344CB8AC3E}">
        <p14:creationId xmlns:p14="http://schemas.microsoft.com/office/powerpoint/2010/main" val="328838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597C24A-1617-B4CD-A78E-C40E052B148E}"/>
              </a:ext>
            </a:extLst>
          </p:cNvPr>
          <p:cNvSpPr txBox="1"/>
          <p:nvPr/>
        </p:nvSpPr>
        <p:spPr>
          <a:xfrm>
            <a:off x="987415" y="4520705"/>
            <a:ext cx="6094562" cy="2031325"/>
          </a:xfrm>
          <a:prstGeom prst="rect">
            <a:avLst/>
          </a:prstGeom>
          <a:noFill/>
        </p:spPr>
        <p:txBody>
          <a:bodyPr wrap="square">
            <a:spAutoFit/>
          </a:bodyPr>
          <a:lstStyle/>
          <a:p>
            <a:r>
              <a:rPr lang="en-US" dirty="0"/>
              <a:t>Which segments of society are affected :</a:t>
            </a:r>
          </a:p>
          <a:p>
            <a:endParaRPr lang="en-US" dirty="0"/>
          </a:p>
          <a:p>
            <a:pPr marL="285750" indent="-285750">
              <a:buFont typeface="Arial" panose="020B0604020202020204" pitchFamily="34" charset="0"/>
              <a:buChar char="•"/>
            </a:pPr>
            <a:r>
              <a:rPr lang="en-US" dirty="0"/>
              <a:t>Farmers</a:t>
            </a:r>
          </a:p>
          <a:p>
            <a:pPr marL="285750" indent="-285750">
              <a:buFont typeface="Arial" panose="020B0604020202020204" pitchFamily="34" charset="0"/>
              <a:buChar char="•"/>
            </a:pPr>
            <a:r>
              <a:rPr lang="en-US" dirty="0"/>
              <a:t>pastoralists</a:t>
            </a:r>
          </a:p>
          <a:p>
            <a:pPr marL="285750" indent="-285750">
              <a:buFont typeface="Arial" panose="020B0604020202020204" pitchFamily="34" charset="0"/>
              <a:buChar char="•"/>
            </a:pPr>
            <a:r>
              <a:rPr lang="en-US" dirty="0"/>
              <a:t>urban poor</a:t>
            </a:r>
          </a:p>
          <a:p>
            <a:pPr marL="285750" indent="-285750">
              <a:buFont typeface="Arial" panose="020B0604020202020204" pitchFamily="34" charset="0"/>
              <a:buChar char="•"/>
            </a:pPr>
            <a:r>
              <a:rPr lang="en-US" dirty="0"/>
              <a:t>political elite</a:t>
            </a:r>
          </a:p>
          <a:p>
            <a:pPr marL="285750" indent="-285750">
              <a:buFont typeface="Arial" panose="020B0604020202020204" pitchFamily="34" charset="0"/>
              <a:buChar char="•"/>
            </a:pPr>
            <a:r>
              <a:rPr lang="en-US" dirty="0"/>
              <a:t>…</a:t>
            </a:r>
          </a:p>
        </p:txBody>
      </p:sp>
      <p:sp>
        <p:nvSpPr>
          <p:cNvPr id="4" name="CasellaDiTesto 3">
            <a:extLst>
              <a:ext uri="{FF2B5EF4-FFF2-40B4-BE49-F238E27FC236}">
                <a16:creationId xmlns:a16="http://schemas.microsoft.com/office/drawing/2014/main" id="{2C18813C-65F8-1C04-CBF7-77F049452F07}"/>
              </a:ext>
            </a:extLst>
          </p:cNvPr>
          <p:cNvSpPr txBox="1"/>
          <p:nvPr/>
        </p:nvSpPr>
        <p:spPr>
          <a:xfrm>
            <a:off x="987415" y="2098736"/>
            <a:ext cx="6094562" cy="2308324"/>
          </a:xfrm>
          <a:prstGeom prst="rect">
            <a:avLst/>
          </a:prstGeom>
          <a:noFill/>
        </p:spPr>
        <p:txBody>
          <a:bodyPr wrap="square">
            <a:spAutoFit/>
          </a:bodyPr>
          <a:lstStyle/>
          <a:p>
            <a:r>
              <a:rPr lang="en-US" dirty="0"/>
              <a:t>Characteristics of societies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population types </a:t>
            </a:r>
          </a:p>
          <a:p>
            <a:pPr marL="285750" indent="-285750">
              <a:buFont typeface="Arial" panose="020B0604020202020204" pitchFamily="34" charset="0"/>
              <a:buChar char="•"/>
            </a:pPr>
            <a:r>
              <a:rPr lang="en-US" dirty="0"/>
              <a:t>population size </a:t>
            </a:r>
          </a:p>
          <a:p>
            <a:pPr marL="285750" indent="-285750">
              <a:buFont typeface="Arial" panose="020B0604020202020204" pitchFamily="34" charset="0"/>
              <a:buChar char="•"/>
            </a:pPr>
            <a:r>
              <a:rPr lang="en-US" dirty="0"/>
              <a:t>ethnic composition </a:t>
            </a:r>
          </a:p>
          <a:p>
            <a:pPr marL="285750" indent="-285750">
              <a:buFont typeface="Arial" panose="020B0604020202020204" pitchFamily="34" charset="0"/>
              <a:buChar char="•"/>
            </a:pPr>
            <a:r>
              <a:rPr lang="en-US" dirty="0"/>
              <a:t>ecological diversity </a:t>
            </a:r>
          </a:p>
          <a:p>
            <a:pPr marL="285750" indent="-285750">
              <a:buFont typeface="Arial" panose="020B0604020202020204" pitchFamily="34" charset="0"/>
              <a:buChar char="•"/>
            </a:pPr>
            <a:r>
              <a:rPr lang="en-US" dirty="0"/>
              <a:t>economic performance </a:t>
            </a:r>
          </a:p>
          <a:p>
            <a:pPr marL="285750" indent="-285750">
              <a:buFont typeface="Arial" panose="020B0604020202020204" pitchFamily="34" charset="0"/>
              <a:buChar char="•"/>
            </a:pPr>
            <a:r>
              <a:rPr lang="en-US" dirty="0"/>
              <a:t>extent of democratic institutions</a:t>
            </a:r>
          </a:p>
        </p:txBody>
      </p:sp>
      <p:sp>
        <p:nvSpPr>
          <p:cNvPr id="8" name="CasellaDiTesto 7">
            <a:extLst>
              <a:ext uri="{FF2B5EF4-FFF2-40B4-BE49-F238E27FC236}">
                <a16:creationId xmlns:a16="http://schemas.microsoft.com/office/drawing/2014/main" id="{ABC3F523-439D-7923-972C-81874C5B3CAA}"/>
              </a:ext>
            </a:extLst>
          </p:cNvPr>
          <p:cNvSpPr txBox="1"/>
          <p:nvPr/>
        </p:nvSpPr>
        <p:spPr>
          <a:xfrm>
            <a:off x="717354" y="1245227"/>
            <a:ext cx="10450722" cy="646331"/>
          </a:xfrm>
          <a:prstGeom prst="rect">
            <a:avLst/>
          </a:prstGeom>
          <a:noFill/>
        </p:spPr>
        <p:txBody>
          <a:bodyPr wrap="square">
            <a:spAutoFit/>
          </a:bodyPr>
          <a:lstStyle/>
          <a:p>
            <a:r>
              <a:rPr lang="en-US" dirty="0"/>
              <a:t>Societies differ with respect to environmental vulnerability, coping capacity and ability to adapt, and also with respect to exogenously defined drivers of latent conflict risk.</a:t>
            </a:r>
          </a:p>
        </p:txBody>
      </p:sp>
      <p:pic>
        <p:nvPicPr>
          <p:cNvPr id="2" name="Immagine 1">
            <a:extLst>
              <a:ext uri="{FF2B5EF4-FFF2-40B4-BE49-F238E27FC236}">
                <a16:creationId xmlns:a16="http://schemas.microsoft.com/office/drawing/2014/main" id="{7949290F-6ACB-36E2-4182-992A06F029C5}"/>
              </a:ext>
            </a:extLst>
          </p:cNvPr>
          <p:cNvPicPr>
            <a:picLocks noChangeAspect="1"/>
          </p:cNvPicPr>
          <p:nvPr/>
        </p:nvPicPr>
        <p:blipFill rotWithShape="1">
          <a:blip r:embed="rId2"/>
          <a:srcRect l="19541" t="6354" r="16325"/>
          <a:stretch/>
        </p:blipFill>
        <p:spPr>
          <a:xfrm>
            <a:off x="7861574" y="4629179"/>
            <a:ext cx="2342234" cy="1922851"/>
          </a:xfrm>
          <a:prstGeom prst="rect">
            <a:avLst/>
          </a:prstGeom>
        </p:spPr>
      </p:pic>
      <p:grpSp>
        <p:nvGrpSpPr>
          <p:cNvPr id="9" name="Gruppo 8">
            <a:extLst>
              <a:ext uri="{FF2B5EF4-FFF2-40B4-BE49-F238E27FC236}">
                <a16:creationId xmlns:a16="http://schemas.microsoft.com/office/drawing/2014/main" id="{7E49C48B-C582-BFF8-4B86-A09ECA09B1AF}"/>
              </a:ext>
            </a:extLst>
          </p:cNvPr>
          <p:cNvGrpSpPr/>
          <p:nvPr/>
        </p:nvGrpSpPr>
        <p:grpSpPr>
          <a:xfrm>
            <a:off x="7081978" y="1762588"/>
            <a:ext cx="3879959" cy="2693665"/>
            <a:chOff x="7092865" y="1536156"/>
            <a:chExt cx="4022394" cy="2839644"/>
          </a:xfrm>
        </p:grpSpPr>
        <p:pic>
          <p:nvPicPr>
            <p:cNvPr id="2050" name="Picture 2" descr="Cosa fare a New York">
              <a:extLst>
                <a:ext uri="{FF2B5EF4-FFF2-40B4-BE49-F238E27FC236}">
                  <a16:creationId xmlns:a16="http://schemas.microsoft.com/office/drawing/2014/main" id="{839BFE1A-A58A-9E13-1614-70EDE0FEF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24" r="4878" b="13961"/>
            <a:stretch/>
          </p:blipFill>
          <p:spPr bwMode="auto">
            <a:xfrm>
              <a:off x="7092866" y="1536156"/>
              <a:ext cx="2104875" cy="15290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lawi - Pang'ono Pang'ono ONLUS">
              <a:extLst>
                <a:ext uri="{FF2B5EF4-FFF2-40B4-BE49-F238E27FC236}">
                  <a16:creationId xmlns:a16="http://schemas.microsoft.com/office/drawing/2014/main" id="{A906EB10-8A89-2B02-8170-9D501785F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190" y="1536156"/>
              <a:ext cx="1997342" cy="149800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DE42A44F-4D06-51E0-69B2-B579F72097BE}"/>
                </a:ext>
              </a:extLst>
            </p:cNvPr>
            <p:cNvPicPr>
              <a:picLocks noChangeAspect="1"/>
            </p:cNvPicPr>
            <p:nvPr/>
          </p:nvPicPr>
          <p:blipFill>
            <a:blip r:embed="rId5"/>
            <a:stretch>
              <a:fillRect/>
            </a:stretch>
          </p:blipFill>
          <p:spPr>
            <a:xfrm flipH="1">
              <a:off x="7092865" y="3029171"/>
              <a:ext cx="2137904" cy="1346629"/>
            </a:xfrm>
            <a:prstGeom prst="rect">
              <a:avLst/>
            </a:prstGeom>
          </p:spPr>
        </p:pic>
        <p:pic>
          <p:nvPicPr>
            <p:cNvPr id="7" name="Immagine 6">
              <a:extLst>
                <a:ext uri="{FF2B5EF4-FFF2-40B4-BE49-F238E27FC236}">
                  <a16:creationId xmlns:a16="http://schemas.microsoft.com/office/drawing/2014/main" id="{CF3D835B-BB77-587A-593F-C5081C77BA5A}"/>
                </a:ext>
              </a:extLst>
            </p:cNvPr>
            <p:cNvPicPr>
              <a:picLocks noChangeAspect="1"/>
            </p:cNvPicPr>
            <p:nvPr/>
          </p:nvPicPr>
          <p:blipFill>
            <a:blip r:embed="rId6"/>
            <a:stretch>
              <a:fillRect/>
            </a:stretch>
          </p:blipFill>
          <p:spPr>
            <a:xfrm>
              <a:off x="9095315" y="3029171"/>
              <a:ext cx="2019944" cy="1346629"/>
            </a:xfrm>
            <a:prstGeom prst="rect">
              <a:avLst/>
            </a:prstGeom>
          </p:spPr>
        </p:pic>
      </p:grpSp>
      <p:sp>
        <p:nvSpPr>
          <p:cNvPr id="11" name="CasellaDiTesto 10">
            <a:extLst>
              <a:ext uri="{FF2B5EF4-FFF2-40B4-BE49-F238E27FC236}">
                <a16:creationId xmlns:a16="http://schemas.microsoft.com/office/drawing/2014/main" id="{7C340CD4-D6E0-7292-C9C9-89DC1FECB07F}"/>
              </a:ext>
            </a:extLst>
          </p:cNvPr>
          <p:cNvSpPr txBox="1"/>
          <p:nvPr/>
        </p:nvSpPr>
        <p:spPr>
          <a:xfrm>
            <a:off x="717354" y="661514"/>
            <a:ext cx="6094520" cy="461665"/>
          </a:xfrm>
          <a:prstGeom prst="rect">
            <a:avLst/>
          </a:prstGeom>
          <a:noFill/>
        </p:spPr>
        <p:txBody>
          <a:bodyPr wrap="square">
            <a:spAutoFit/>
          </a:bodyPr>
          <a:lstStyle/>
          <a:p>
            <a:r>
              <a:rPr lang="en-US" sz="2400" dirty="0"/>
              <a:t>Characteristics of societies</a:t>
            </a:r>
          </a:p>
        </p:txBody>
      </p:sp>
    </p:spTree>
    <p:extLst>
      <p:ext uri="{BB962C8B-B14F-4D97-AF65-F5344CB8AC3E}">
        <p14:creationId xmlns:p14="http://schemas.microsoft.com/office/powerpoint/2010/main" val="75176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143E4AA-1DE3-508A-662A-E5386616CF79}"/>
              </a:ext>
            </a:extLst>
          </p:cNvPr>
          <p:cNvSpPr txBox="1"/>
          <p:nvPr/>
        </p:nvSpPr>
        <p:spPr>
          <a:xfrm>
            <a:off x="921713" y="690095"/>
            <a:ext cx="6096000" cy="461665"/>
          </a:xfrm>
          <a:prstGeom prst="rect">
            <a:avLst/>
          </a:prstGeom>
          <a:noFill/>
        </p:spPr>
        <p:txBody>
          <a:bodyPr wrap="square">
            <a:spAutoFit/>
          </a:bodyPr>
          <a:lstStyle/>
          <a:p>
            <a:r>
              <a:rPr lang="en-US" sz="2400" dirty="0"/>
              <a:t>Particular socio-economic situations</a:t>
            </a:r>
          </a:p>
        </p:txBody>
      </p:sp>
      <p:sp>
        <p:nvSpPr>
          <p:cNvPr id="7" name="CasellaDiTesto 6">
            <a:extLst>
              <a:ext uri="{FF2B5EF4-FFF2-40B4-BE49-F238E27FC236}">
                <a16:creationId xmlns:a16="http://schemas.microsoft.com/office/drawing/2014/main" id="{B8A396A4-AC92-C027-2742-558DD3C9AFA8}"/>
              </a:ext>
            </a:extLst>
          </p:cNvPr>
          <p:cNvSpPr txBox="1"/>
          <p:nvPr/>
        </p:nvSpPr>
        <p:spPr>
          <a:xfrm>
            <a:off x="821167" y="2870060"/>
            <a:ext cx="4866640" cy="2308324"/>
          </a:xfrm>
          <a:prstGeom prst="rect">
            <a:avLst/>
          </a:prstGeom>
          <a:noFill/>
        </p:spPr>
        <p:txBody>
          <a:bodyPr wrap="square">
            <a:spAutoFit/>
          </a:bodyPr>
          <a:lstStyle/>
          <a:p>
            <a:pPr marL="285750" indent="-285750">
              <a:buFont typeface="Arial" panose="020B0604020202020204" pitchFamily="34" charset="0"/>
              <a:buChar char="•"/>
            </a:pPr>
            <a:r>
              <a:rPr lang="en-US" dirty="0"/>
              <a:t>drug trafficking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political crises in oil-dependent economies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solidFill>
                  <a:srgbClr val="2E2E2E"/>
                </a:solidFill>
                <a:effectLst/>
                <a:latin typeface="ElsevierGulliver"/>
              </a:rPr>
              <a:t>population growth and urbanization cause pressure on limited land resources</a:t>
            </a:r>
            <a:endParaRPr lang="en-US" dirty="0"/>
          </a:p>
        </p:txBody>
      </p:sp>
      <p:sp>
        <p:nvSpPr>
          <p:cNvPr id="9" name="CasellaDiTesto 8">
            <a:extLst>
              <a:ext uri="{FF2B5EF4-FFF2-40B4-BE49-F238E27FC236}">
                <a16:creationId xmlns:a16="http://schemas.microsoft.com/office/drawing/2014/main" id="{32ED9A89-8610-CB2D-0CAD-857089C1B61B}"/>
              </a:ext>
            </a:extLst>
          </p:cNvPr>
          <p:cNvSpPr txBox="1"/>
          <p:nvPr/>
        </p:nvSpPr>
        <p:spPr>
          <a:xfrm>
            <a:off x="907431" y="1463736"/>
            <a:ext cx="3942080" cy="646331"/>
          </a:xfrm>
          <a:prstGeom prst="rect">
            <a:avLst/>
          </a:prstGeom>
          <a:noFill/>
        </p:spPr>
        <p:txBody>
          <a:bodyPr wrap="square">
            <a:spAutoFit/>
          </a:bodyPr>
          <a:lstStyle/>
          <a:p>
            <a:r>
              <a:rPr lang="en-US" dirty="0"/>
              <a:t>Environmental and socioeconomic data</a:t>
            </a:r>
          </a:p>
          <a:p>
            <a:r>
              <a:rPr lang="en-US" dirty="0"/>
              <a:t>used to explain conflict phenomena</a:t>
            </a:r>
          </a:p>
        </p:txBody>
      </p:sp>
      <p:pic>
        <p:nvPicPr>
          <p:cNvPr id="11" name="Immagine 10">
            <a:extLst>
              <a:ext uri="{FF2B5EF4-FFF2-40B4-BE49-F238E27FC236}">
                <a16:creationId xmlns:a16="http://schemas.microsoft.com/office/drawing/2014/main" id="{753B55F3-17E6-444D-D966-184B4FE544C1}"/>
              </a:ext>
            </a:extLst>
          </p:cNvPr>
          <p:cNvPicPr>
            <a:picLocks noChangeAspect="1"/>
          </p:cNvPicPr>
          <p:nvPr/>
        </p:nvPicPr>
        <p:blipFill>
          <a:blip r:embed="rId2"/>
          <a:stretch>
            <a:fillRect/>
          </a:stretch>
        </p:blipFill>
        <p:spPr>
          <a:xfrm>
            <a:off x="6385492" y="1631146"/>
            <a:ext cx="5588287" cy="1187511"/>
          </a:xfrm>
          <a:prstGeom prst="rect">
            <a:avLst/>
          </a:prstGeom>
        </p:spPr>
      </p:pic>
      <p:pic>
        <p:nvPicPr>
          <p:cNvPr id="13" name="Immagine 12">
            <a:extLst>
              <a:ext uri="{FF2B5EF4-FFF2-40B4-BE49-F238E27FC236}">
                <a16:creationId xmlns:a16="http://schemas.microsoft.com/office/drawing/2014/main" id="{D93ED4E0-2175-6A3B-5BE9-C7EF21A812BE}"/>
              </a:ext>
            </a:extLst>
          </p:cNvPr>
          <p:cNvPicPr>
            <a:picLocks noChangeAspect="1"/>
          </p:cNvPicPr>
          <p:nvPr/>
        </p:nvPicPr>
        <p:blipFill>
          <a:blip r:embed="rId3"/>
          <a:stretch>
            <a:fillRect/>
          </a:stretch>
        </p:blipFill>
        <p:spPr>
          <a:xfrm>
            <a:off x="6341040" y="3429000"/>
            <a:ext cx="5715294" cy="1047804"/>
          </a:xfrm>
          <a:prstGeom prst="rect">
            <a:avLst/>
          </a:prstGeom>
        </p:spPr>
      </p:pic>
      <p:pic>
        <p:nvPicPr>
          <p:cNvPr id="15" name="Immagine 14">
            <a:extLst>
              <a:ext uri="{FF2B5EF4-FFF2-40B4-BE49-F238E27FC236}">
                <a16:creationId xmlns:a16="http://schemas.microsoft.com/office/drawing/2014/main" id="{053A36B1-3984-7E93-F902-1E749E3779BC}"/>
              </a:ext>
            </a:extLst>
          </p:cNvPr>
          <p:cNvPicPr>
            <a:picLocks noChangeAspect="1"/>
          </p:cNvPicPr>
          <p:nvPr/>
        </p:nvPicPr>
        <p:blipFill>
          <a:blip r:embed="rId4"/>
          <a:stretch>
            <a:fillRect/>
          </a:stretch>
        </p:blipFill>
        <p:spPr>
          <a:xfrm>
            <a:off x="6296587" y="5019612"/>
            <a:ext cx="5677192" cy="1244664"/>
          </a:xfrm>
          <a:prstGeom prst="rect">
            <a:avLst/>
          </a:prstGeom>
        </p:spPr>
      </p:pic>
      <p:cxnSp>
        <p:nvCxnSpPr>
          <p:cNvPr id="3" name="Connettore 2 2">
            <a:extLst>
              <a:ext uri="{FF2B5EF4-FFF2-40B4-BE49-F238E27FC236}">
                <a16:creationId xmlns:a16="http://schemas.microsoft.com/office/drawing/2014/main" id="{74E37724-FA24-92BD-26E2-2700BDE9220A}"/>
              </a:ext>
            </a:extLst>
          </p:cNvPr>
          <p:cNvCxnSpPr>
            <a:cxnSpLocks/>
          </p:cNvCxnSpPr>
          <p:nvPr/>
        </p:nvCxnSpPr>
        <p:spPr>
          <a:xfrm flipV="1">
            <a:off x="3969713" y="2406500"/>
            <a:ext cx="2126287" cy="55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ttore 2 3">
            <a:extLst>
              <a:ext uri="{FF2B5EF4-FFF2-40B4-BE49-F238E27FC236}">
                <a16:creationId xmlns:a16="http://schemas.microsoft.com/office/drawing/2014/main" id="{49222C8B-F654-30D3-5BFB-CD09D34EC3A7}"/>
              </a:ext>
            </a:extLst>
          </p:cNvPr>
          <p:cNvCxnSpPr>
            <a:cxnSpLocks/>
          </p:cNvCxnSpPr>
          <p:nvPr/>
        </p:nvCxnSpPr>
        <p:spPr>
          <a:xfrm>
            <a:off x="5368630" y="3879011"/>
            <a:ext cx="782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6C83B527-F807-FA70-E4EB-BBD2BC5EA4D8}"/>
              </a:ext>
            </a:extLst>
          </p:cNvPr>
          <p:cNvCxnSpPr>
            <a:cxnSpLocks/>
          </p:cNvCxnSpPr>
          <p:nvPr/>
        </p:nvCxnSpPr>
        <p:spPr>
          <a:xfrm>
            <a:off x="5193226" y="5109982"/>
            <a:ext cx="902774" cy="53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03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47BA0C8-7DCB-D6F8-757A-375378BACCB2}"/>
              </a:ext>
            </a:extLst>
          </p:cNvPr>
          <p:cNvPicPr>
            <a:picLocks noChangeAspect="1"/>
          </p:cNvPicPr>
          <p:nvPr/>
        </p:nvPicPr>
        <p:blipFill>
          <a:blip r:embed="rId2"/>
          <a:stretch>
            <a:fillRect/>
          </a:stretch>
        </p:blipFill>
        <p:spPr>
          <a:xfrm>
            <a:off x="495148" y="3996805"/>
            <a:ext cx="5797848" cy="1066855"/>
          </a:xfrm>
          <a:prstGeom prst="rect">
            <a:avLst/>
          </a:prstGeom>
        </p:spPr>
      </p:pic>
      <p:sp>
        <p:nvSpPr>
          <p:cNvPr id="4" name="CasellaDiTesto 3">
            <a:extLst>
              <a:ext uri="{FF2B5EF4-FFF2-40B4-BE49-F238E27FC236}">
                <a16:creationId xmlns:a16="http://schemas.microsoft.com/office/drawing/2014/main" id="{9269DCBA-B386-80FD-E168-70892E0202F4}"/>
              </a:ext>
            </a:extLst>
          </p:cNvPr>
          <p:cNvSpPr txBox="1"/>
          <p:nvPr/>
        </p:nvSpPr>
        <p:spPr>
          <a:xfrm>
            <a:off x="6676304" y="4439854"/>
            <a:ext cx="5118112" cy="1754326"/>
          </a:xfrm>
          <a:prstGeom prst="rect">
            <a:avLst/>
          </a:prstGeom>
          <a:noFill/>
        </p:spPr>
        <p:txBody>
          <a:bodyPr wrap="square">
            <a:spAutoFit/>
          </a:bodyPr>
          <a:lstStyle/>
          <a:p>
            <a:r>
              <a:rPr lang="en-US" dirty="0"/>
              <a:t>The climate–conflict relationship has involved divergent findings, sometimes strident disagreement</a:t>
            </a:r>
          </a:p>
          <a:p>
            <a:endParaRPr lang="en-US" dirty="0"/>
          </a:p>
          <a:p>
            <a:endParaRPr lang="en-US" dirty="0"/>
          </a:p>
          <a:p>
            <a:r>
              <a:rPr lang="en-US" dirty="0"/>
              <a:t>limits the usability of the research for policymakers and practitioners</a:t>
            </a:r>
          </a:p>
        </p:txBody>
      </p:sp>
      <p:sp>
        <p:nvSpPr>
          <p:cNvPr id="6" name="CasellaDiTesto 5">
            <a:extLst>
              <a:ext uri="{FF2B5EF4-FFF2-40B4-BE49-F238E27FC236}">
                <a16:creationId xmlns:a16="http://schemas.microsoft.com/office/drawing/2014/main" id="{AEE3C59D-108F-A618-459B-04A796E2ADAB}"/>
              </a:ext>
            </a:extLst>
          </p:cNvPr>
          <p:cNvSpPr txBox="1"/>
          <p:nvPr/>
        </p:nvSpPr>
        <p:spPr>
          <a:xfrm>
            <a:off x="676531" y="545573"/>
            <a:ext cx="6096000" cy="461665"/>
          </a:xfrm>
          <a:prstGeom prst="rect">
            <a:avLst/>
          </a:prstGeom>
          <a:noFill/>
        </p:spPr>
        <p:txBody>
          <a:bodyPr wrap="square">
            <a:spAutoFit/>
          </a:bodyPr>
          <a:lstStyle/>
          <a:p>
            <a:r>
              <a:rPr lang="en-US" sz="2400" dirty="0"/>
              <a:t>Policy responses</a:t>
            </a:r>
          </a:p>
        </p:txBody>
      </p:sp>
      <p:pic>
        <p:nvPicPr>
          <p:cNvPr id="2" name="Immagine 1">
            <a:extLst>
              <a:ext uri="{FF2B5EF4-FFF2-40B4-BE49-F238E27FC236}">
                <a16:creationId xmlns:a16="http://schemas.microsoft.com/office/drawing/2014/main" id="{F00F1472-67A6-242E-356E-4E68B577F6EA}"/>
              </a:ext>
            </a:extLst>
          </p:cNvPr>
          <p:cNvPicPr>
            <a:picLocks noChangeAspect="1"/>
          </p:cNvPicPr>
          <p:nvPr/>
        </p:nvPicPr>
        <p:blipFill>
          <a:blip r:embed="rId3"/>
          <a:stretch>
            <a:fillRect/>
          </a:stretch>
        </p:blipFill>
        <p:spPr>
          <a:xfrm>
            <a:off x="495148" y="5382881"/>
            <a:ext cx="5797848" cy="1219263"/>
          </a:xfrm>
          <a:prstGeom prst="rect">
            <a:avLst/>
          </a:prstGeom>
        </p:spPr>
      </p:pic>
      <p:sp>
        <p:nvSpPr>
          <p:cNvPr id="7" name="CasellaDiTesto 6">
            <a:extLst>
              <a:ext uri="{FF2B5EF4-FFF2-40B4-BE49-F238E27FC236}">
                <a16:creationId xmlns:a16="http://schemas.microsoft.com/office/drawing/2014/main" id="{C374C96A-78BC-6F4B-0000-1CB35DD34663}"/>
              </a:ext>
            </a:extLst>
          </p:cNvPr>
          <p:cNvSpPr txBox="1"/>
          <p:nvPr/>
        </p:nvSpPr>
        <p:spPr>
          <a:xfrm>
            <a:off x="1071880" y="1234126"/>
            <a:ext cx="10048240" cy="646331"/>
          </a:xfrm>
          <a:prstGeom prst="rect">
            <a:avLst/>
          </a:prstGeom>
          <a:noFill/>
        </p:spPr>
        <p:txBody>
          <a:bodyPr wrap="square">
            <a:spAutoFit/>
          </a:bodyPr>
          <a:lstStyle/>
          <a:p>
            <a:r>
              <a:rPr lang="en-US" dirty="0"/>
              <a:t>The identification of key drivers of violence is crucial to have evidence to inform subnational governments and to support the decision-making policies that could assess targeted policy options.</a:t>
            </a:r>
          </a:p>
        </p:txBody>
      </p:sp>
      <p:pic>
        <p:nvPicPr>
          <p:cNvPr id="9" name="Immagine 8">
            <a:extLst>
              <a:ext uri="{FF2B5EF4-FFF2-40B4-BE49-F238E27FC236}">
                <a16:creationId xmlns:a16="http://schemas.microsoft.com/office/drawing/2014/main" id="{F081285F-EF50-25A0-C242-9A13CEE45FD1}"/>
              </a:ext>
            </a:extLst>
          </p:cNvPr>
          <p:cNvPicPr>
            <a:picLocks noChangeAspect="1"/>
          </p:cNvPicPr>
          <p:nvPr/>
        </p:nvPicPr>
        <p:blipFill>
          <a:blip r:embed="rId4"/>
          <a:stretch>
            <a:fillRect/>
          </a:stretch>
        </p:blipFill>
        <p:spPr>
          <a:xfrm>
            <a:off x="495148" y="2451971"/>
            <a:ext cx="5924854" cy="1225613"/>
          </a:xfrm>
          <a:prstGeom prst="rect">
            <a:avLst/>
          </a:prstGeom>
        </p:spPr>
      </p:pic>
      <p:sp>
        <p:nvSpPr>
          <p:cNvPr id="13" name="CasellaDiTesto 12">
            <a:extLst>
              <a:ext uri="{FF2B5EF4-FFF2-40B4-BE49-F238E27FC236}">
                <a16:creationId xmlns:a16="http://schemas.microsoft.com/office/drawing/2014/main" id="{AB4AB3EC-4610-B07B-23E2-7E623CCF856C}"/>
              </a:ext>
            </a:extLst>
          </p:cNvPr>
          <p:cNvSpPr txBox="1"/>
          <p:nvPr/>
        </p:nvSpPr>
        <p:spPr>
          <a:xfrm>
            <a:off x="6676304" y="2698490"/>
            <a:ext cx="5548256" cy="923330"/>
          </a:xfrm>
          <a:prstGeom prst="rect">
            <a:avLst/>
          </a:prstGeom>
          <a:noFill/>
        </p:spPr>
        <p:txBody>
          <a:bodyPr wrap="square">
            <a:spAutoFit/>
          </a:bodyPr>
          <a:lstStyle/>
          <a:p>
            <a:r>
              <a:rPr lang="en-US" dirty="0"/>
              <a:t>Analysis of government policies to identify trigger situations where disasters and migration are most likely to produce violence</a:t>
            </a:r>
          </a:p>
        </p:txBody>
      </p:sp>
      <p:cxnSp>
        <p:nvCxnSpPr>
          <p:cNvPr id="15" name="Connettore 2 14">
            <a:extLst>
              <a:ext uri="{FF2B5EF4-FFF2-40B4-BE49-F238E27FC236}">
                <a16:creationId xmlns:a16="http://schemas.microsoft.com/office/drawing/2014/main" id="{B1415798-B12A-02BE-8502-E19F848DE7AA}"/>
              </a:ext>
            </a:extLst>
          </p:cNvPr>
          <p:cNvCxnSpPr/>
          <p:nvPr/>
        </p:nvCxnSpPr>
        <p:spPr>
          <a:xfrm>
            <a:off x="9197788" y="5063660"/>
            <a:ext cx="0" cy="476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2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C8F2C340-F8F2-8350-C861-B70911D1DA28}"/>
              </a:ext>
            </a:extLst>
          </p:cNvPr>
          <p:cNvSpPr txBox="1"/>
          <p:nvPr/>
        </p:nvSpPr>
        <p:spPr>
          <a:xfrm>
            <a:off x="983411" y="942372"/>
            <a:ext cx="4226944" cy="584775"/>
          </a:xfrm>
          <a:prstGeom prst="rect">
            <a:avLst/>
          </a:prstGeom>
          <a:noFill/>
        </p:spPr>
        <p:txBody>
          <a:bodyPr wrap="square" rtlCol="0">
            <a:spAutoFit/>
          </a:bodyPr>
          <a:lstStyle/>
          <a:p>
            <a:r>
              <a:rPr lang="it-IT" sz="3200" dirty="0" err="1"/>
              <a:t>Motivation</a:t>
            </a:r>
            <a:endParaRPr lang="en-US" sz="3200" dirty="0"/>
          </a:p>
        </p:txBody>
      </p:sp>
      <p:sp>
        <p:nvSpPr>
          <p:cNvPr id="23" name="CasellaDiTesto 22">
            <a:extLst>
              <a:ext uri="{FF2B5EF4-FFF2-40B4-BE49-F238E27FC236}">
                <a16:creationId xmlns:a16="http://schemas.microsoft.com/office/drawing/2014/main" id="{4106ECE6-F3DC-492A-7FAE-2A5F8DCEEE70}"/>
              </a:ext>
            </a:extLst>
          </p:cNvPr>
          <p:cNvSpPr txBox="1"/>
          <p:nvPr/>
        </p:nvSpPr>
        <p:spPr>
          <a:xfrm>
            <a:off x="914125" y="1834736"/>
            <a:ext cx="10363749" cy="1477328"/>
          </a:xfrm>
          <a:prstGeom prst="rect">
            <a:avLst/>
          </a:prstGeom>
          <a:noFill/>
        </p:spPr>
        <p:txBody>
          <a:bodyPr wrap="square">
            <a:spAutoFit/>
          </a:bodyPr>
          <a:lstStyle/>
          <a:p>
            <a:r>
              <a:rPr lang="en-US" b="0" i="0" dirty="0">
                <a:effectLst/>
                <a:latin typeface="Source Sans Pro" panose="020B0604020202020204" pitchFamily="34" charset="0"/>
              </a:rPr>
              <a:t>Increasing evidence indicates that climate change is causally associated with collective violence, generally in combination with other causal factors (Climate change and collective violence, 2017)</a:t>
            </a:r>
          </a:p>
          <a:p>
            <a:endParaRPr lang="en-US" dirty="0">
              <a:latin typeface="Source Sans Pro" panose="020B0604020202020204" pitchFamily="34" charset="0"/>
            </a:endParaRPr>
          </a:p>
          <a:p>
            <a:r>
              <a:rPr lang="en-US" dirty="0">
                <a:latin typeface="Source Sans Pro" panose="020B0604020202020204" pitchFamily="34" charset="0"/>
              </a:rPr>
              <a:t>Many quantitative studies examined different </a:t>
            </a:r>
            <a:r>
              <a:rPr lang="en-US" dirty="0">
                <a:solidFill>
                  <a:srgbClr val="FF0000"/>
                </a:solidFill>
                <a:latin typeface="Source Sans Pro" panose="020B0604020202020204" pitchFamily="34" charset="0"/>
              </a:rPr>
              <a:t>types of human conflict</a:t>
            </a:r>
            <a:r>
              <a:rPr lang="en-US" dirty="0">
                <a:latin typeface="Source Sans Pro" panose="020B0604020202020204" pitchFamily="34" charset="0"/>
              </a:rPr>
              <a:t>, associated with different</a:t>
            </a:r>
            <a:r>
              <a:rPr lang="en-US" dirty="0">
                <a:solidFill>
                  <a:srgbClr val="0070C0"/>
                </a:solidFill>
                <a:latin typeface="Source Sans Pro" panose="020B0604020202020204" pitchFamily="34" charset="0"/>
              </a:rPr>
              <a:t> climate variables</a:t>
            </a:r>
            <a:r>
              <a:rPr lang="en-US" dirty="0">
                <a:latin typeface="Source Sans Pro" panose="020B0604020202020204" pitchFamily="34" charset="0"/>
              </a:rPr>
              <a:t>, at different </a:t>
            </a:r>
            <a:r>
              <a:rPr lang="en-US" dirty="0">
                <a:solidFill>
                  <a:schemeClr val="accent6">
                    <a:lumMod val="75000"/>
                  </a:schemeClr>
                </a:solidFill>
                <a:latin typeface="Source Sans Pro" panose="020B0604020202020204" pitchFamily="34" charset="0"/>
              </a:rPr>
              <a:t>spatial</a:t>
            </a:r>
            <a:r>
              <a:rPr lang="en-US" dirty="0">
                <a:latin typeface="Source Sans Pro" panose="020B0604020202020204" pitchFamily="34" charset="0"/>
              </a:rPr>
              <a:t> and </a:t>
            </a:r>
            <a:r>
              <a:rPr lang="en-US" dirty="0">
                <a:solidFill>
                  <a:srgbClr val="7030A0"/>
                </a:solidFill>
                <a:latin typeface="Source Sans Pro" panose="020B0604020202020204" pitchFamily="34" charset="0"/>
              </a:rPr>
              <a:t>temporal scales</a:t>
            </a:r>
            <a:r>
              <a:rPr lang="en-US" dirty="0">
                <a:latin typeface="Source Sans Pro" panose="020B0604020202020204" pitchFamily="34" charset="0"/>
              </a:rPr>
              <a:t>.</a:t>
            </a:r>
            <a:endParaRPr lang="en-US" dirty="0"/>
          </a:p>
        </p:txBody>
      </p:sp>
      <p:pic>
        <p:nvPicPr>
          <p:cNvPr id="24" name="Immagine 23">
            <a:extLst>
              <a:ext uri="{FF2B5EF4-FFF2-40B4-BE49-F238E27FC236}">
                <a16:creationId xmlns:a16="http://schemas.microsoft.com/office/drawing/2014/main" id="{60246099-5AD0-E9B5-A9D4-B758B142D1BF}"/>
              </a:ext>
            </a:extLst>
          </p:cNvPr>
          <p:cNvPicPr>
            <a:picLocks noChangeAspect="1"/>
          </p:cNvPicPr>
          <p:nvPr/>
        </p:nvPicPr>
        <p:blipFill>
          <a:blip r:embed="rId3"/>
          <a:stretch>
            <a:fillRect/>
          </a:stretch>
        </p:blipFill>
        <p:spPr>
          <a:xfrm>
            <a:off x="1320101" y="4415057"/>
            <a:ext cx="5550185" cy="1009702"/>
          </a:xfrm>
          <a:prstGeom prst="rect">
            <a:avLst/>
          </a:prstGeom>
        </p:spPr>
      </p:pic>
      <p:pic>
        <p:nvPicPr>
          <p:cNvPr id="5" name="Immagine 4">
            <a:extLst>
              <a:ext uri="{FF2B5EF4-FFF2-40B4-BE49-F238E27FC236}">
                <a16:creationId xmlns:a16="http://schemas.microsoft.com/office/drawing/2014/main" id="{1171473D-C56B-53BE-C79E-CFB1437A7E74}"/>
              </a:ext>
            </a:extLst>
          </p:cNvPr>
          <p:cNvPicPr>
            <a:picLocks noChangeAspect="1"/>
          </p:cNvPicPr>
          <p:nvPr/>
        </p:nvPicPr>
        <p:blipFill>
          <a:blip r:embed="rId4"/>
          <a:stretch>
            <a:fillRect/>
          </a:stretch>
        </p:blipFill>
        <p:spPr>
          <a:xfrm>
            <a:off x="7579477" y="3429000"/>
            <a:ext cx="3292422" cy="2981816"/>
          </a:xfrm>
          <a:prstGeom prst="rect">
            <a:avLst/>
          </a:prstGeom>
        </p:spPr>
      </p:pic>
    </p:spTree>
    <p:extLst>
      <p:ext uri="{BB962C8B-B14F-4D97-AF65-F5344CB8AC3E}">
        <p14:creationId xmlns:p14="http://schemas.microsoft.com/office/powerpoint/2010/main" val="250559327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9521D79-A48B-E0CD-C528-E92C81657D2D}"/>
              </a:ext>
            </a:extLst>
          </p:cNvPr>
          <p:cNvPicPr>
            <a:picLocks noChangeAspect="1"/>
          </p:cNvPicPr>
          <p:nvPr/>
        </p:nvPicPr>
        <p:blipFill>
          <a:blip r:embed="rId2"/>
          <a:stretch>
            <a:fillRect/>
          </a:stretch>
        </p:blipFill>
        <p:spPr>
          <a:xfrm>
            <a:off x="699512" y="1473309"/>
            <a:ext cx="5569236" cy="1016052"/>
          </a:xfrm>
          <a:prstGeom prst="rect">
            <a:avLst/>
          </a:prstGeom>
        </p:spPr>
      </p:pic>
      <p:sp>
        <p:nvSpPr>
          <p:cNvPr id="4" name="CasellaDiTesto 3">
            <a:extLst>
              <a:ext uri="{FF2B5EF4-FFF2-40B4-BE49-F238E27FC236}">
                <a16:creationId xmlns:a16="http://schemas.microsoft.com/office/drawing/2014/main" id="{A06D6E2E-73E2-59D1-E8E1-E4A045A14935}"/>
              </a:ext>
            </a:extLst>
          </p:cNvPr>
          <p:cNvSpPr txBox="1"/>
          <p:nvPr/>
        </p:nvSpPr>
        <p:spPr>
          <a:xfrm>
            <a:off x="6816436" y="1566031"/>
            <a:ext cx="4768416" cy="923330"/>
          </a:xfrm>
          <a:prstGeom prst="rect">
            <a:avLst/>
          </a:prstGeom>
          <a:noFill/>
        </p:spPr>
        <p:txBody>
          <a:bodyPr wrap="square">
            <a:spAutoFit/>
          </a:bodyPr>
          <a:lstStyle/>
          <a:p>
            <a:r>
              <a:rPr lang="en-US" b="0" i="0" dirty="0">
                <a:solidFill>
                  <a:srgbClr val="1A1A1A"/>
                </a:solidFill>
                <a:effectLst/>
                <a:latin typeface="NeueHaasGroteskText"/>
              </a:rPr>
              <a:t>Disaggregated empirical analysis of civil conflict at the subnational level in Africa over 1997 to 2011 using a new </a:t>
            </a:r>
            <a:r>
              <a:rPr lang="en-US" b="1" i="0" dirty="0">
                <a:solidFill>
                  <a:srgbClr val="1A1A1A"/>
                </a:solidFill>
                <a:effectLst/>
                <a:latin typeface="NeueHaasGroteskText"/>
              </a:rPr>
              <a:t>gridded data set.</a:t>
            </a:r>
          </a:p>
        </p:txBody>
      </p:sp>
      <p:pic>
        <p:nvPicPr>
          <p:cNvPr id="5" name="Immagine 4">
            <a:extLst>
              <a:ext uri="{FF2B5EF4-FFF2-40B4-BE49-F238E27FC236}">
                <a16:creationId xmlns:a16="http://schemas.microsoft.com/office/drawing/2014/main" id="{CA562937-A929-1930-6F6D-C31EC75DA82A}"/>
              </a:ext>
            </a:extLst>
          </p:cNvPr>
          <p:cNvPicPr>
            <a:picLocks noChangeAspect="1"/>
          </p:cNvPicPr>
          <p:nvPr/>
        </p:nvPicPr>
        <p:blipFill>
          <a:blip r:embed="rId3"/>
          <a:stretch>
            <a:fillRect/>
          </a:stretch>
        </p:blipFill>
        <p:spPr>
          <a:xfrm>
            <a:off x="3197307" y="2872817"/>
            <a:ext cx="5277426" cy="3518284"/>
          </a:xfrm>
          <a:prstGeom prst="rect">
            <a:avLst/>
          </a:prstGeom>
        </p:spPr>
      </p:pic>
      <p:sp>
        <p:nvSpPr>
          <p:cNvPr id="7" name="CasellaDiTesto 6">
            <a:extLst>
              <a:ext uri="{FF2B5EF4-FFF2-40B4-BE49-F238E27FC236}">
                <a16:creationId xmlns:a16="http://schemas.microsoft.com/office/drawing/2014/main" id="{46EB7F9B-DD3D-8CE6-30FA-A584AD1A6D96}"/>
              </a:ext>
            </a:extLst>
          </p:cNvPr>
          <p:cNvSpPr txBox="1"/>
          <p:nvPr/>
        </p:nvSpPr>
        <p:spPr>
          <a:xfrm>
            <a:off x="8994694" y="4308794"/>
            <a:ext cx="2927012" cy="646331"/>
          </a:xfrm>
          <a:prstGeom prst="rect">
            <a:avLst/>
          </a:prstGeom>
          <a:noFill/>
        </p:spPr>
        <p:txBody>
          <a:bodyPr wrap="square">
            <a:spAutoFit/>
          </a:bodyPr>
          <a:lstStyle/>
          <a:p>
            <a:pPr algn="ctr"/>
            <a:r>
              <a:rPr lang="en-US" dirty="0"/>
              <a:t>Standardized Precipitation-Evapotranspiration Index</a:t>
            </a:r>
          </a:p>
        </p:txBody>
      </p:sp>
      <p:cxnSp>
        <p:nvCxnSpPr>
          <p:cNvPr id="9" name="Connettore 2 8">
            <a:extLst>
              <a:ext uri="{FF2B5EF4-FFF2-40B4-BE49-F238E27FC236}">
                <a16:creationId xmlns:a16="http://schemas.microsoft.com/office/drawing/2014/main" id="{A54508B7-332A-74AF-3E54-9CE9696AF017}"/>
              </a:ext>
            </a:extLst>
          </p:cNvPr>
          <p:cNvCxnSpPr>
            <a:cxnSpLocks/>
            <a:stCxn id="5" idx="3"/>
            <a:endCxn id="7" idx="1"/>
          </p:cNvCxnSpPr>
          <p:nvPr/>
        </p:nvCxnSpPr>
        <p:spPr>
          <a:xfrm>
            <a:off x="8474733" y="4631959"/>
            <a:ext cx="5199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AE0AE7F5-2271-7476-CC91-793EDD0BDBD3}"/>
              </a:ext>
            </a:extLst>
          </p:cNvPr>
          <p:cNvSpPr txBox="1"/>
          <p:nvPr/>
        </p:nvSpPr>
        <p:spPr>
          <a:xfrm>
            <a:off x="623258" y="725421"/>
            <a:ext cx="6094562" cy="461665"/>
          </a:xfrm>
          <a:prstGeom prst="rect">
            <a:avLst/>
          </a:prstGeom>
          <a:noFill/>
        </p:spPr>
        <p:txBody>
          <a:bodyPr wrap="square">
            <a:spAutoFit/>
          </a:bodyPr>
          <a:lstStyle/>
          <a:p>
            <a:r>
              <a:rPr lang="en-US" sz="2400" dirty="0"/>
              <a:t>Gridded data set</a:t>
            </a:r>
          </a:p>
        </p:txBody>
      </p:sp>
    </p:spTree>
    <p:extLst>
      <p:ext uri="{BB962C8B-B14F-4D97-AF65-F5344CB8AC3E}">
        <p14:creationId xmlns:p14="http://schemas.microsoft.com/office/powerpoint/2010/main" val="2891418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EB743F3-9D29-4203-4086-29D418242697}"/>
              </a:ext>
            </a:extLst>
          </p:cNvPr>
          <p:cNvPicPr>
            <a:picLocks noChangeAspect="1"/>
          </p:cNvPicPr>
          <p:nvPr/>
        </p:nvPicPr>
        <p:blipFill>
          <a:blip r:embed="rId2"/>
          <a:stretch>
            <a:fillRect/>
          </a:stretch>
        </p:blipFill>
        <p:spPr>
          <a:xfrm>
            <a:off x="663429" y="1895899"/>
            <a:ext cx="5740695" cy="1047804"/>
          </a:xfrm>
          <a:prstGeom prst="rect">
            <a:avLst/>
          </a:prstGeom>
        </p:spPr>
      </p:pic>
      <p:sp>
        <p:nvSpPr>
          <p:cNvPr id="5" name="CasellaDiTesto 4">
            <a:extLst>
              <a:ext uri="{FF2B5EF4-FFF2-40B4-BE49-F238E27FC236}">
                <a16:creationId xmlns:a16="http://schemas.microsoft.com/office/drawing/2014/main" id="{97418DB5-DF13-96E7-72BF-279F5D2AA4CE}"/>
              </a:ext>
            </a:extLst>
          </p:cNvPr>
          <p:cNvSpPr txBox="1"/>
          <p:nvPr/>
        </p:nvSpPr>
        <p:spPr>
          <a:xfrm>
            <a:off x="1367455" y="782183"/>
            <a:ext cx="6094140" cy="461665"/>
          </a:xfrm>
          <a:prstGeom prst="rect">
            <a:avLst/>
          </a:prstGeom>
          <a:noFill/>
        </p:spPr>
        <p:txBody>
          <a:bodyPr wrap="square">
            <a:spAutoFit/>
          </a:bodyPr>
          <a:lstStyle/>
          <a:p>
            <a:r>
              <a:rPr lang="en-US" sz="2400" dirty="0"/>
              <a:t>Climate change–cooperation connection</a:t>
            </a:r>
          </a:p>
        </p:txBody>
      </p:sp>
      <p:pic>
        <p:nvPicPr>
          <p:cNvPr id="7" name="Immagine 6">
            <a:extLst>
              <a:ext uri="{FF2B5EF4-FFF2-40B4-BE49-F238E27FC236}">
                <a16:creationId xmlns:a16="http://schemas.microsoft.com/office/drawing/2014/main" id="{D9DCF937-6A9E-BDDE-8F59-8DC40D9E3A6A}"/>
              </a:ext>
            </a:extLst>
          </p:cNvPr>
          <p:cNvPicPr>
            <a:picLocks noChangeAspect="1"/>
          </p:cNvPicPr>
          <p:nvPr/>
        </p:nvPicPr>
        <p:blipFill>
          <a:blip r:embed="rId3"/>
          <a:stretch>
            <a:fillRect/>
          </a:stretch>
        </p:blipFill>
        <p:spPr>
          <a:xfrm>
            <a:off x="606276" y="3681541"/>
            <a:ext cx="5797848" cy="1187511"/>
          </a:xfrm>
          <a:prstGeom prst="rect">
            <a:avLst/>
          </a:prstGeom>
        </p:spPr>
      </p:pic>
      <p:sp>
        <p:nvSpPr>
          <p:cNvPr id="9" name="CasellaDiTesto 8">
            <a:extLst>
              <a:ext uri="{FF2B5EF4-FFF2-40B4-BE49-F238E27FC236}">
                <a16:creationId xmlns:a16="http://schemas.microsoft.com/office/drawing/2014/main" id="{4A1581D9-FB14-0A96-B6EA-B120D7B2D50F}"/>
              </a:ext>
            </a:extLst>
          </p:cNvPr>
          <p:cNvSpPr txBox="1"/>
          <p:nvPr/>
        </p:nvSpPr>
        <p:spPr>
          <a:xfrm>
            <a:off x="6698720" y="1864439"/>
            <a:ext cx="5145822" cy="147732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ElsevierGulliver"/>
              </a:rPr>
              <a:t>One of the first to study climate change induced migration using </a:t>
            </a:r>
            <a:r>
              <a:rPr lang="en-US" b="1" i="0" dirty="0">
                <a:effectLst/>
                <a:latin typeface="ElsevierGulliver"/>
              </a:rPr>
              <a:t>evolutionary game theory </a:t>
            </a:r>
            <a:endParaRPr lang="en-US" dirty="0">
              <a:latin typeface="ElsevierGulliver"/>
            </a:endParaRPr>
          </a:p>
          <a:p>
            <a:pPr marL="285750" indent="-285750">
              <a:buFont typeface="Arial" panose="020B0604020202020204" pitchFamily="34" charset="0"/>
              <a:buChar char="•"/>
            </a:pPr>
            <a:r>
              <a:rPr lang="en-US" b="0" i="0" dirty="0">
                <a:effectLst/>
                <a:latin typeface="ElsevierGulliver"/>
              </a:rPr>
              <a:t>Impact of climate change induced migration on the evolution of cooperation using an </a:t>
            </a:r>
            <a:r>
              <a:rPr lang="en-US" b="0" i="1" dirty="0">
                <a:effectLst/>
                <a:latin typeface="ElsevierGulliver"/>
              </a:rPr>
              <a:t>N</a:t>
            </a:r>
            <a:r>
              <a:rPr lang="en-US" b="0" i="0" dirty="0">
                <a:effectLst/>
                <a:latin typeface="ElsevierGulliver"/>
              </a:rPr>
              <a:t>-player social dilemma game</a:t>
            </a:r>
            <a:endParaRPr lang="en-US" dirty="0"/>
          </a:p>
        </p:txBody>
      </p:sp>
      <p:sp>
        <p:nvSpPr>
          <p:cNvPr id="11" name="CasellaDiTesto 10">
            <a:extLst>
              <a:ext uri="{FF2B5EF4-FFF2-40B4-BE49-F238E27FC236}">
                <a16:creationId xmlns:a16="http://schemas.microsoft.com/office/drawing/2014/main" id="{35E278C9-39FA-1324-AAA8-C664BEFA348E}"/>
              </a:ext>
            </a:extLst>
          </p:cNvPr>
          <p:cNvSpPr txBox="1"/>
          <p:nvPr/>
        </p:nvSpPr>
        <p:spPr>
          <a:xfrm>
            <a:off x="7147295" y="4021528"/>
            <a:ext cx="4877928" cy="646331"/>
          </a:xfrm>
          <a:prstGeom prst="rect">
            <a:avLst/>
          </a:prstGeom>
          <a:noFill/>
        </p:spPr>
        <p:txBody>
          <a:bodyPr wrap="square">
            <a:spAutoFit/>
          </a:bodyPr>
          <a:lstStyle/>
          <a:p>
            <a:r>
              <a:rPr lang="en-US" dirty="0"/>
              <a:t>No simple relationship between freshwater availability and violent conflict. </a:t>
            </a:r>
          </a:p>
        </p:txBody>
      </p:sp>
      <p:sp>
        <p:nvSpPr>
          <p:cNvPr id="4" name="CasellaDiTesto 3">
            <a:extLst>
              <a:ext uri="{FF2B5EF4-FFF2-40B4-BE49-F238E27FC236}">
                <a16:creationId xmlns:a16="http://schemas.microsoft.com/office/drawing/2014/main" id="{C195450D-0C41-5754-EEA4-ED7EFFE02D7B}"/>
              </a:ext>
            </a:extLst>
          </p:cNvPr>
          <p:cNvSpPr txBox="1"/>
          <p:nvPr/>
        </p:nvSpPr>
        <p:spPr>
          <a:xfrm>
            <a:off x="4180886" y="5208507"/>
            <a:ext cx="4017752" cy="1200329"/>
          </a:xfrm>
          <a:prstGeom prst="rect">
            <a:avLst/>
          </a:prstGeom>
          <a:noFill/>
        </p:spPr>
        <p:txBody>
          <a:bodyPr wrap="square">
            <a:spAutoFit/>
          </a:bodyPr>
          <a:lstStyle/>
          <a:p>
            <a:pPr algn="ctr"/>
            <a:r>
              <a:rPr lang="en-US" dirty="0"/>
              <a:t>integrating the </a:t>
            </a:r>
            <a:r>
              <a:rPr lang="en-US" b="1" dirty="0"/>
              <a:t>physical and socioeconomic pathways </a:t>
            </a:r>
            <a:r>
              <a:rPr lang="en-US" dirty="0"/>
              <a:t>connecting water availability with conflict or cooperation</a:t>
            </a:r>
          </a:p>
        </p:txBody>
      </p:sp>
      <p:sp>
        <p:nvSpPr>
          <p:cNvPr id="8" name="CasellaDiTesto 7">
            <a:extLst>
              <a:ext uri="{FF2B5EF4-FFF2-40B4-BE49-F238E27FC236}">
                <a16:creationId xmlns:a16="http://schemas.microsoft.com/office/drawing/2014/main" id="{689B2AE2-2D21-8701-F87B-BE24E7AB2F36}"/>
              </a:ext>
            </a:extLst>
          </p:cNvPr>
          <p:cNvSpPr txBox="1"/>
          <p:nvPr/>
        </p:nvSpPr>
        <p:spPr>
          <a:xfrm>
            <a:off x="8817749" y="5346257"/>
            <a:ext cx="2923277" cy="923330"/>
          </a:xfrm>
          <a:prstGeom prst="rect">
            <a:avLst/>
          </a:prstGeom>
          <a:noFill/>
        </p:spPr>
        <p:txBody>
          <a:bodyPr wrap="square">
            <a:spAutoFit/>
          </a:bodyPr>
          <a:lstStyle/>
          <a:p>
            <a:pPr algn="ctr"/>
            <a:r>
              <a:rPr lang="en-US" dirty="0"/>
              <a:t>This framework is subsequently </a:t>
            </a:r>
            <a:r>
              <a:rPr lang="en-US" b="1" dirty="0"/>
              <a:t>applied to two transboundary river basins</a:t>
            </a:r>
          </a:p>
        </p:txBody>
      </p:sp>
      <p:sp>
        <p:nvSpPr>
          <p:cNvPr id="12" name="CasellaDiTesto 11">
            <a:extLst>
              <a:ext uri="{FF2B5EF4-FFF2-40B4-BE49-F238E27FC236}">
                <a16:creationId xmlns:a16="http://schemas.microsoft.com/office/drawing/2014/main" id="{53C2EB1A-942B-A490-3ECA-C88B01E94568}"/>
              </a:ext>
            </a:extLst>
          </p:cNvPr>
          <p:cNvSpPr txBox="1"/>
          <p:nvPr/>
        </p:nvSpPr>
        <p:spPr>
          <a:xfrm>
            <a:off x="605500" y="5346257"/>
            <a:ext cx="2741044" cy="923330"/>
          </a:xfrm>
          <a:prstGeom prst="rect">
            <a:avLst/>
          </a:prstGeom>
          <a:noFill/>
        </p:spPr>
        <p:txBody>
          <a:bodyPr wrap="square">
            <a:spAutoFit/>
          </a:bodyPr>
          <a:lstStyle/>
          <a:p>
            <a:pPr algn="ctr"/>
            <a:r>
              <a:rPr lang="en-US" b="1" dirty="0"/>
              <a:t>Analytical framework </a:t>
            </a:r>
            <a:r>
              <a:rPr lang="en-US" dirty="0"/>
              <a:t>of the water-security nexus is developed</a:t>
            </a:r>
          </a:p>
        </p:txBody>
      </p:sp>
      <p:cxnSp>
        <p:nvCxnSpPr>
          <p:cNvPr id="14" name="Connettore 2 13">
            <a:extLst>
              <a:ext uri="{FF2B5EF4-FFF2-40B4-BE49-F238E27FC236}">
                <a16:creationId xmlns:a16="http://schemas.microsoft.com/office/drawing/2014/main" id="{E1CF4F73-10D4-3BDF-A633-CA13F3B04707}"/>
              </a:ext>
            </a:extLst>
          </p:cNvPr>
          <p:cNvCxnSpPr>
            <a:cxnSpLocks/>
            <a:stCxn id="12" idx="3"/>
            <a:endCxn id="4" idx="1"/>
          </p:cNvCxnSpPr>
          <p:nvPr/>
        </p:nvCxnSpPr>
        <p:spPr>
          <a:xfrm>
            <a:off x="3346544" y="5807922"/>
            <a:ext cx="834342" cy="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AE40103B-D01D-1B2C-20A0-F32DF1A96D37}"/>
              </a:ext>
            </a:extLst>
          </p:cNvPr>
          <p:cNvCxnSpPr>
            <a:cxnSpLocks/>
            <a:stCxn id="4" idx="3"/>
            <a:endCxn id="8" idx="1"/>
          </p:cNvCxnSpPr>
          <p:nvPr/>
        </p:nvCxnSpPr>
        <p:spPr>
          <a:xfrm flipV="1">
            <a:off x="8198638" y="5807922"/>
            <a:ext cx="619111" cy="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2375C78F-BEEA-81B5-52C3-2622DFC9F132}"/>
              </a:ext>
            </a:extLst>
          </p:cNvPr>
          <p:cNvPicPr>
            <a:picLocks noChangeAspect="1"/>
          </p:cNvPicPr>
          <p:nvPr/>
        </p:nvPicPr>
        <p:blipFill>
          <a:blip r:embed="rId4"/>
          <a:stretch>
            <a:fillRect/>
          </a:stretch>
        </p:blipFill>
        <p:spPr>
          <a:xfrm>
            <a:off x="7838936" y="573497"/>
            <a:ext cx="1957625" cy="1100788"/>
          </a:xfrm>
          <a:prstGeom prst="rect">
            <a:avLst/>
          </a:prstGeom>
        </p:spPr>
      </p:pic>
    </p:spTree>
    <p:extLst>
      <p:ext uri="{BB962C8B-B14F-4D97-AF65-F5344CB8AC3E}">
        <p14:creationId xmlns:p14="http://schemas.microsoft.com/office/powerpoint/2010/main" val="416349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2A419A06-DB5C-FC53-335F-9E18C525388C}"/>
              </a:ext>
            </a:extLst>
          </p:cNvPr>
          <p:cNvSpPr txBox="1"/>
          <p:nvPr/>
        </p:nvSpPr>
        <p:spPr>
          <a:xfrm>
            <a:off x="880046" y="602734"/>
            <a:ext cx="6096000" cy="461665"/>
          </a:xfrm>
          <a:prstGeom prst="rect">
            <a:avLst/>
          </a:prstGeom>
          <a:noFill/>
        </p:spPr>
        <p:txBody>
          <a:bodyPr wrap="square">
            <a:spAutoFit/>
          </a:bodyPr>
          <a:lstStyle/>
          <a:p>
            <a:r>
              <a:rPr lang="en-US" sz="2400" dirty="0"/>
              <a:t>COVID-19</a:t>
            </a:r>
          </a:p>
        </p:txBody>
      </p:sp>
      <p:sp>
        <p:nvSpPr>
          <p:cNvPr id="4" name="CasellaDiTesto 3">
            <a:extLst>
              <a:ext uri="{FF2B5EF4-FFF2-40B4-BE49-F238E27FC236}">
                <a16:creationId xmlns:a16="http://schemas.microsoft.com/office/drawing/2014/main" id="{4EA8DF3A-A353-A47F-28DC-9B4447E4B617}"/>
              </a:ext>
            </a:extLst>
          </p:cNvPr>
          <p:cNvSpPr txBox="1"/>
          <p:nvPr/>
        </p:nvSpPr>
        <p:spPr>
          <a:xfrm>
            <a:off x="695865" y="1286684"/>
            <a:ext cx="5762445" cy="34163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pple-system"/>
              </a:rPr>
              <a:t>The uncertainty about the effects of a pandemic spreads fear amongst people</a:t>
            </a:r>
            <a:endParaRPr lang="en-US" dirty="0">
              <a:solidFill>
                <a:srgbClr val="222222"/>
              </a:solidFill>
              <a:latin typeface="-apple-system"/>
            </a:endParaRPr>
          </a:p>
          <a:p>
            <a:pPr marL="285750" indent="-285750">
              <a:buFont typeface="Arial" panose="020B0604020202020204" pitchFamily="34" charset="0"/>
              <a:buChar char="•"/>
            </a:pPr>
            <a:r>
              <a:rPr lang="en-US" b="0" i="0" dirty="0">
                <a:solidFill>
                  <a:srgbClr val="222222"/>
                </a:solidFill>
                <a:effectLst/>
                <a:latin typeface="-apple-system"/>
              </a:rPr>
              <a:t>The </a:t>
            </a:r>
            <a:r>
              <a:rPr lang="en-US" b="1" i="0" dirty="0">
                <a:solidFill>
                  <a:srgbClr val="222222"/>
                </a:solidFill>
                <a:effectLst/>
                <a:latin typeface="-apple-system"/>
              </a:rPr>
              <a:t>containment measures </a:t>
            </a:r>
            <a:r>
              <a:rPr lang="en-US" b="0" i="0" dirty="0">
                <a:solidFill>
                  <a:srgbClr val="222222"/>
                </a:solidFill>
                <a:effectLst/>
                <a:latin typeface="-apple-system"/>
              </a:rPr>
              <a:t>impose large-scale behavioral changes, and place a psychological burden on individuals</a:t>
            </a:r>
            <a:endParaRPr lang="en-US" dirty="0">
              <a:solidFill>
                <a:srgbClr val="222222"/>
              </a:solidFill>
              <a:latin typeface="-apple-system"/>
            </a:endParaRPr>
          </a:p>
          <a:p>
            <a:pPr marL="285750" indent="-285750">
              <a:buFont typeface="Arial" panose="020B0604020202020204" pitchFamily="34" charset="0"/>
              <a:buChar char="•"/>
            </a:pPr>
            <a:r>
              <a:rPr lang="en-US" b="0" i="0" dirty="0">
                <a:solidFill>
                  <a:srgbClr val="222222"/>
                </a:solidFill>
                <a:effectLst/>
                <a:latin typeface="-apple-system"/>
              </a:rPr>
              <a:t>Interactions between individuals ensure that </a:t>
            </a:r>
            <a:r>
              <a:rPr lang="en-US" b="1" i="0" dirty="0">
                <a:solidFill>
                  <a:srgbClr val="222222"/>
                </a:solidFill>
                <a:effectLst/>
                <a:latin typeface="-apple-system"/>
              </a:rPr>
              <a:t>individual</a:t>
            </a:r>
            <a:r>
              <a:rPr lang="en-US" b="0" i="0" dirty="0">
                <a:solidFill>
                  <a:srgbClr val="222222"/>
                </a:solidFill>
                <a:effectLst/>
                <a:latin typeface="-apple-system"/>
              </a:rPr>
              <a:t> </a:t>
            </a:r>
            <a:r>
              <a:rPr lang="en-US" b="1" i="0" dirty="0">
                <a:solidFill>
                  <a:srgbClr val="222222"/>
                </a:solidFill>
                <a:effectLst/>
                <a:latin typeface="-apple-system"/>
              </a:rPr>
              <a:t>perceptions can spread</a:t>
            </a:r>
            <a:r>
              <a:rPr lang="en-US" b="0" i="0" dirty="0">
                <a:solidFill>
                  <a:srgbClr val="222222"/>
                </a:solidFill>
                <a:effectLst/>
                <a:latin typeface="-apple-system"/>
              </a:rPr>
              <a:t>, which leads to the emergence/amplification of tensions at societal level.</a:t>
            </a:r>
          </a:p>
          <a:p>
            <a:endParaRPr lang="en-US" dirty="0">
              <a:solidFill>
                <a:srgbClr val="222222"/>
              </a:solidFill>
              <a:latin typeface="-apple-system"/>
            </a:endParaRPr>
          </a:p>
          <a:p>
            <a:r>
              <a:rPr lang="en-US" dirty="0">
                <a:solidFill>
                  <a:srgbClr val="222222"/>
                </a:solidFill>
                <a:latin typeface="-apple-system"/>
              </a:rPr>
              <a:t>This resulted in </a:t>
            </a:r>
            <a:r>
              <a:rPr lang="en-US" b="0" i="0" dirty="0">
                <a:solidFill>
                  <a:srgbClr val="222222"/>
                </a:solidFill>
                <a:effectLst/>
                <a:latin typeface="-apple-system"/>
              </a:rPr>
              <a:t>several </a:t>
            </a:r>
            <a:r>
              <a:rPr lang="en-US" b="1" i="0" dirty="0">
                <a:solidFill>
                  <a:srgbClr val="222222"/>
                </a:solidFill>
                <a:effectLst/>
                <a:latin typeface="-apple-system"/>
              </a:rPr>
              <a:t>civil resistance movements </a:t>
            </a:r>
            <a:r>
              <a:rPr lang="en-US" b="0" i="0" dirty="0">
                <a:solidFill>
                  <a:srgbClr val="222222"/>
                </a:solidFill>
                <a:effectLst/>
                <a:latin typeface="-apple-system"/>
              </a:rPr>
              <a:t>against governmental institutions. </a:t>
            </a:r>
          </a:p>
          <a:p>
            <a:endParaRPr lang="en-US" dirty="0">
              <a:solidFill>
                <a:srgbClr val="222222"/>
              </a:solidFill>
              <a:latin typeface="-apple-system"/>
            </a:endParaRPr>
          </a:p>
        </p:txBody>
      </p:sp>
      <p:grpSp>
        <p:nvGrpSpPr>
          <p:cNvPr id="7" name="Gruppo 6">
            <a:extLst>
              <a:ext uri="{FF2B5EF4-FFF2-40B4-BE49-F238E27FC236}">
                <a16:creationId xmlns:a16="http://schemas.microsoft.com/office/drawing/2014/main" id="{6CBB17E2-7CA1-AD3A-64DF-B4E457346BCC}"/>
              </a:ext>
            </a:extLst>
          </p:cNvPr>
          <p:cNvGrpSpPr/>
          <p:nvPr/>
        </p:nvGrpSpPr>
        <p:grpSpPr>
          <a:xfrm>
            <a:off x="6642339" y="1503299"/>
            <a:ext cx="5248436" cy="2689393"/>
            <a:chOff x="5442231" y="1518772"/>
            <a:chExt cx="6293269" cy="3076163"/>
          </a:xfrm>
        </p:grpSpPr>
        <p:pic>
          <p:nvPicPr>
            <p:cNvPr id="1026" name="Picture 2" descr="Fig. 1">
              <a:extLst>
                <a:ext uri="{FF2B5EF4-FFF2-40B4-BE49-F238E27FC236}">
                  <a16:creationId xmlns:a16="http://schemas.microsoft.com/office/drawing/2014/main" id="{9D67268C-8B4D-4527-D457-DB36B98AA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231" y="1518772"/>
              <a:ext cx="6293269" cy="30761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1">
              <a:extLst>
                <a:ext uri="{FF2B5EF4-FFF2-40B4-BE49-F238E27FC236}">
                  <a16:creationId xmlns:a16="http://schemas.microsoft.com/office/drawing/2014/main" id="{64EA8902-A573-3FA3-DE1B-1A1B45205C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00" t="4680" r="320" b="78045"/>
            <a:stretch/>
          </p:blipFill>
          <p:spPr bwMode="auto">
            <a:xfrm>
              <a:off x="9944244" y="1656108"/>
              <a:ext cx="1750991" cy="116602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sellaDiTesto 8">
            <a:extLst>
              <a:ext uri="{FF2B5EF4-FFF2-40B4-BE49-F238E27FC236}">
                <a16:creationId xmlns:a16="http://schemas.microsoft.com/office/drawing/2014/main" id="{44F3D98B-EA2A-5C2E-8333-312F32D9C2D4}"/>
              </a:ext>
            </a:extLst>
          </p:cNvPr>
          <p:cNvSpPr txBox="1"/>
          <p:nvPr/>
        </p:nvSpPr>
        <p:spPr>
          <a:xfrm>
            <a:off x="804413" y="4593273"/>
            <a:ext cx="10772236" cy="1661993"/>
          </a:xfrm>
          <a:prstGeom prst="rect">
            <a:avLst/>
          </a:prstGeom>
          <a:noFill/>
        </p:spPr>
        <p:txBody>
          <a:bodyPr wrap="square">
            <a:spAutoFit/>
          </a:bodyPr>
          <a:lstStyle/>
          <a:p>
            <a:endParaRPr lang="en-US" sz="2400" dirty="0">
              <a:solidFill>
                <a:srgbClr val="222222"/>
              </a:solidFill>
              <a:latin typeface="-apple-system"/>
            </a:endParaRPr>
          </a:p>
          <a:p>
            <a:r>
              <a:rPr lang="en-US" sz="2400" dirty="0">
                <a:solidFill>
                  <a:srgbClr val="222222"/>
                </a:solidFill>
                <a:latin typeface="-apple-system"/>
              </a:rPr>
              <a:t>Beyond Covid-19:</a:t>
            </a:r>
          </a:p>
          <a:p>
            <a:endParaRPr lang="en-US" dirty="0">
              <a:solidFill>
                <a:srgbClr val="222222"/>
              </a:solidFill>
              <a:latin typeface="-apple-system"/>
            </a:endParaRPr>
          </a:p>
          <a:p>
            <a:r>
              <a:rPr lang="en-US" b="0" i="0" dirty="0">
                <a:solidFill>
                  <a:srgbClr val="222222"/>
                </a:solidFill>
                <a:effectLst/>
                <a:latin typeface="-apple-system"/>
              </a:rPr>
              <a:t>During the outbreak of </a:t>
            </a:r>
            <a:r>
              <a:rPr lang="en-US" b="1" i="0" dirty="0">
                <a:solidFill>
                  <a:srgbClr val="222222"/>
                </a:solidFill>
                <a:effectLst/>
                <a:latin typeface="-apple-system"/>
              </a:rPr>
              <a:t>EBOLA</a:t>
            </a:r>
            <a:r>
              <a:rPr lang="en-US" b="0" i="0" dirty="0">
                <a:solidFill>
                  <a:srgbClr val="222222"/>
                </a:solidFill>
                <a:effectLst/>
                <a:latin typeface="-apple-system"/>
              </a:rPr>
              <a:t> and </a:t>
            </a:r>
            <a:r>
              <a:rPr lang="en-US" b="1" i="0" dirty="0">
                <a:solidFill>
                  <a:srgbClr val="222222"/>
                </a:solidFill>
                <a:effectLst/>
                <a:latin typeface="-apple-system"/>
              </a:rPr>
              <a:t>SARS</a:t>
            </a:r>
            <a:r>
              <a:rPr lang="en-US" b="0" i="0" dirty="0">
                <a:solidFill>
                  <a:srgbClr val="222222"/>
                </a:solidFill>
                <a:effectLst/>
                <a:latin typeface="-apple-system"/>
              </a:rPr>
              <a:t> in West-Africa and Canada, similar patterns of protests and stigmatization were observable in West-Africa and Canada</a:t>
            </a:r>
            <a:endParaRPr lang="en-US" dirty="0"/>
          </a:p>
        </p:txBody>
      </p:sp>
      <p:sp>
        <p:nvSpPr>
          <p:cNvPr id="11" name="CasellaDiTesto 10">
            <a:extLst>
              <a:ext uri="{FF2B5EF4-FFF2-40B4-BE49-F238E27FC236}">
                <a16:creationId xmlns:a16="http://schemas.microsoft.com/office/drawing/2014/main" id="{D6B63054-AD55-B03A-3BE2-005A807B3B9E}"/>
              </a:ext>
            </a:extLst>
          </p:cNvPr>
          <p:cNvSpPr txBox="1"/>
          <p:nvPr/>
        </p:nvSpPr>
        <p:spPr>
          <a:xfrm>
            <a:off x="6892506" y="1080023"/>
            <a:ext cx="5444346" cy="369332"/>
          </a:xfrm>
          <a:prstGeom prst="rect">
            <a:avLst/>
          </a:prstGeom>
          <a:noFill/>
        </p:spPr>
        <p:txBody>
          <a:bodyPr wrap="square">
            <a:spAutoFit/>
          </a:bodyPr>
          <a:lstStyle/>
          <a:p>
            <a:r>
              <a:rPr lang="en-US" dirty="0"/>
              <a:t>Protests and riots linked to the COVID-19 pandemic</a:t>
            </a:r>
          </a:p>
        </p:txBody>
      </p:sp>
    </p:spTree>
    <p:extLst>
      <p:ext uri="{BB962C8B-B14F-4D97-AF65-F5344CB8AC3E}">
        <p14:creationId xmlns:p14="http://schemas.microsoft.com/office/powerpoint/2010/main" val="3776761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E50E490-974B-D67F-6397-9E0FE26824F8}"/>
              </a:ext>
            </a:extLst>
          </p:cNvPr>
          <p:cNvSpPr txBox="1"/>
          <p:nvPr/>
        </p:nvSpPr>
        <p:spPr>
          <a:xfrm>
            <a:off x="1562013" y="1034935"/>
            <a:ext cx="6097508" cy="461665"/>
          </a:xfrm>
          <a:prstGeom prst="rect">
            <a:avLst/>
          </a:prstGeom>
          <a:noFill/>
        </p:spPr>
        <p:txBody>
          <a:bodyPr wrap="square">
            <a:spAutoFit/>
          </a:bodyPr>
          <a:lstStyle/>
          <a:p>
            <a:r>
              <a:rPr lang="en-US" sz="2400" dirty="0"/>
              <a:t>Protests and Covid-19</a:t>
            </a:r>
          </a:p>
        </p:txBody>
      </p:sp>
      <p:pic>
        <p:nvPicPr>
          <p:cNvPr id="4" name="Immagine 3">
            <a:extLst>
              <a:ext uri="{FF2B5EF4-FFF2-40B4-BE49-F238E27FC236}">
                <a16:creationId xmlns:a16="http://schemas.microsoft.com/office/drawing/2014/main" id="{A59EEB24-4D98-C890-BCEC-5E56776548DF}"/>
              </a:ext>
            </a:extLst>
          </p:cNvPr>
          <p:cNvPicPr>
            <a:picLocks noChangeAspect="1"/>
          </p:cNvPicPr>
          <p:nvPr/>
        </p:nvPicPr>
        <p:blipFill>
          <a:blip r:embed="rId2"/>
          <a:stretch>
            <a:fillRect/>
          </a:stretch>
        </p:blipFill>
        <p:spPr>
          <a:xfrm>
            <a:off x="495215" y="2913245"/>
            <a:ext cx="5829600" cy="1206562"/>
          </a:xfrm>
          <a:prstGeom prst="rect">
            <a:avLst/>
          </a:prstGeom>
        </p:spPr>
      </p:pic>
      <p:sp>
        <p:nvSpPr>
          <p:cNvPr id="8" name="CasellaDiTesto 7">
            <a:extLst>
              <a:ext uri="{FF2B5EF4-FFF2-40B4-BE49-F238E27FC236}">
                <a16:creationId xmlns:a16="http://schemas.microsoft.com/office/drawing/2014/main" id="{41DE4057-DBE8-A072-C478-BA978F829F93}"/>
              </a:ext>
            </a:extLst>
          </p:cNvPr>
          <p:cNvSpPr txBox="1"/>
          <p:nvPr/>
        </p:nvSpPr>
        <p:spPr>
          <a:xfrm>
            <a:off x="6678205" y="2743662"/>
            <a:ext cx="4841880" cy="1754326"/>
          </a:xfrm>
          <a:prstGeom prst="rect">
            <a:avLst/>
          </a:prstGeom>
          <a:noFill/>
        </p:spPr>
        <p:txBody>
          <a:bodyPr wrap="square">
            <a:spAutoFit/>
          </a:bodyPr>
          <a:lstStyle/>
          <a:p>
            <a:r>
              <a:rPr lang="en-US" dirty="0"/>
              <a:t>Protests didn’t stop to occur, but they did at significantly </a:t>
            </a:r>
            <a:r>
              <a:rPr lang="en-US" b="1" dirty="0"/>
              <a:t>lower levels </a:t>
            </a:r>
            <a:r>
              <a:rPr lang="en-US" dirty="0"/>
              <a:t>compared to pre-COVID times, in terms of :</a:t>
            </a:r>
          </a:p>
          <a:p>
            <a:endParaRPr lang="en-US" dirty="0"/>
          </a:p>
          <a:p>
            <a:r>
              <a:rPr lang="en-US" dirty="0"/>
              <a:t>number of events    number of participants</a:t>
            </a:r>
          </a:p>
          <a:p>
            <a:endParaRPr lang="en-US" dirty="0"/>
          </a:p>
        </p:txBody>
      </p:sp>
      <p:pic>
        <p:nvPicPr>
          <p:cNvPr id="10" name="Immagine 9">
            <a:extLst>
              <a:ext uri="{FF2B5EF4-FFF2-40B4-BE49-F238E27FC236}">
                <a16:creationId xmlns:a16="http://schemas.microsoft.com/office/drawing/2014/main" id="{CD47D8FE-9381-FFC4-D81F-935FF30C6FE8}"/>
              </a:ext>
            </a:extLst>
          </p:cNvPr>
          <p:cNvPicPr>
            <a:picLocks noChangeAspect="1"/>
          </p:cNvPicPr>
          <p:nvPr/>
        </p:nvPicPr>
        <p:blipFill>
          <a:blip r:embed="rId3"/>
          <a:stretch>
            <a:fillRect/>
          </a:stretch>
        </p:blipFill>
        <p:spPr>
          <a:xfrm>
            <a:off x="495215" y="5066599"/>
            <a:ext cx="5588287" cy="1168460"/>
          </a:xfrm>
          <a:prstGeom prst="rect">
            <a:avLst/>
          </a:prstGeom>
        </p:spPr>
      </p:pic>
      <p:sp>
        <p:nvSpPr>
          <p:cNvPr id="14" name="CasellaDiTesto 13">
            <a:extLst>
              <a:ext uri="{FF2B5EF4-FFF2-40B4-BE49-F238E27FC236}">
                <a16:creationId xmlns:a16="http://schemas.microsoft.com/office/drawing/2014/main" id="{03D14274-6D19-CF8E-79E3-77DB4C83EF22}"/>
              </a:ext>
            </a:extLst>
          </p:cNvPr>
          <p:cNvSpPr txBox="1"/>
          <p:nvPr/>
        </p:nvSpPr>
        <p:spPr>
          <a:xfrm>
            <a:off x="6163375" y="4549676"/>
            <a:ext cx="6006291"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pple-system"/>
              </a:rPr>
              <a:t>Identify key conditions that lead to the emergence of protests.</a:t>
            </a:r>
          </a:p>
          <a:p>
            <a:pPr marL="285750" indent="-285750">
              <a:buFont typeface="Arial" panose="020B0604020202020204" pitchFamily="34" charset="0"/>
              <a:buChar char="•"/>
            </a:pPr>
            <a:r>
              <a:rPr lang="en-US" b="0" i="0" dirty="0">
                <a:solidFill>
                  <a:srgbClr val="222222"/>
                </a:solidFill>
                <a:effectLst/>
                <a:latin typeface="-apple-system"/>
              </a:rPr>
              <a:t>These conditions and underlying relations are captured in </a:t>
            </a:r>
            <a:r>
              <a:rPr lang="en-US" i="0" dirty="0">
                <a:solidFill>
                  <a:srgbClr val="222222"/>
                </a:solidFill>
                <a:effectLst/>
                <a:latin typeface="-apple-system"/>
              </a:rPr>
              <a:t>a</a:t>
            </a:r>
            <a:r>
              <a:rPr lang="en-US" b="1" i="0" dirty="0">
                <a:solidFill>
                  <a:srgbClr val="222222"/>
                </a:solidFill>
                <a:effectLst/>
                <a:latin typeface="-apple-system"/>
              </a:rPr>
              <a:t> causal loop diagram </a:t>
            </a:r>
            <a:r>
              <a:rPr lang="en-US" b="0" i="0" dirty="0">
                <a:solidFill>
                  <a:srgbClr val="222222"/>
                </a:solidFill>
                <a:effectLst/>
                <a:latin typeface="-apple-system"/>
              </a:rPr>
              <a:t>to </a:t>
            </a:r>
            <a:r>
              <a:rPr lang="en-US" b="0" i="0" dirty="0" err="1">
                <a:solidFill>
                  <a:srgbClr val="222222"/>
                </a:solidFill>
                <a:effectLst/>
                <a:latin typeface="-apple-system"/>
              </a:rPr>
              <a:t>conceptualise</a:t>
            </a:r>
            <a:r>
              <a:rPr lang="en-US" b="0" i="0" dirty="0">
                <a:solidFill>
                  <a:srgbClr val="222222"/>
                </a:solidFill>
                <a:effectLst/>
                <a:latin typeface="-apple-system"/>
              </a:rPr>
              <a:t> the emergence of civil resistance.</a:t>
            </a:r>
          </a:p>
          <a:p>
            <a:pPr marL="285750" indent="-285750">
              <a:buFont typeface="Arial" panose="020B0604020202020204" pitchFamily="34" charset="0"/>
              <a:buChar char="•"/>
            </a:pPr>
            <a:r>
              <a:rPr lang="en-US" dirty="0"/>
              <a:t>compare the protest dynamics of 27 countries during the pandemic</a:t>
            </a:r>
          </a:p>
          <a:p>
            <a:endParaRPr lang="en-US" dirty="0"/>
          </a:p>
        </p:txBody>
      </p:sp>
      <p:cxnSp>
        <p:nvCxnSpPr>
          <p:cNvPr id="18" name="Connettore 2 17">
            <a:extLst>
              <a:ext uri="{FF2B5EF4-FFF2-40B4-BE49-F238E27FC236}">
                <a16:creationId xmlns:a16="http://schemas.microsoft.com/office/drawing/2014/main" id="{9C9B4C75-8D75-769C-3714-AF62FEE71A05}"/>
              </a:ext>
            </a:extLst>
          </p:cNvPr>
          <p:cNvCxnSpPr/>
          <p:nvPr/>
        </p:nvCxnSpPr>
        <p:spPr>
          <a:xfrm flipH="1">
            <a:off x="7562995" y="3620825"/>
            <a:ext cx="163901" cy="25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7B024736-E1D4-A897-6D80-366AE1A1AC87}"/>
              </a:ext>
            </a:extLst>
          </p:cNvPr>
          <p:cNvCxnSpPr>
            <a:cxnSpLocks/>
          </p:cNvCxnSpPr>
          <p:nvPr/>
        </p:nvCxnSpPr>
        <p:spPr>
          <a:xfrm>
            <a:off x="8149592" y="3620825"/>
            <a:ext cx="345056" cy="25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BDBD331F-1D71-1BD1-C0AF-252BD0E55209}"/>
              </a:ext>
            </a:extLst>
          </p:cNvPr>
          <p:cNvPicPr>
            <a:picLocks noChangeAspect="1"/>
          </p:cNvPicPr>
          <p:nvPr/>
        </p:nvPicPr>
        <p:blipFill rotWithShape="1">
          <a:blip r:embed="rId4"/>
          <a:srcRect t="29727" b="13012"/>
          <a:stretch/>
        </p:blipFill>
        <p:spPr>
          <a:xfrm>
            <a:off x="6953598" y="442073"/>
            <a:ext cx="3982519" cy="2014387"/>
          </a:xfrm>
          <a:prstGeom prst="rect">
            <a:avLst/>
          </a:prstGeom>
        </p:spPr>
      </p:pic>
    </p:spTree>
    <p:extLst>
      <p:ext uri="{BB962C8B-B14F-4D97-AF65-F5344CB8AC3E}">
        <p14:creationId xmlns:p14="http://schemas.microsoft.com/office/powerpoint/2010/main" val="3279883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8CA94AEA-31D5-0B3D-75A5-CBFBEA16E183}"/>
              </a:ext>
            </a:extLst>
          </p:cNvPr>
          <p:cNvSpPr txBox="1"/>
          <p:nvPr/>
        </p:nvSpPr>
        <p:spPr>
          <a:xfrm>
            <a:off x="902106" y="2471432"/>
            <a:ext cx="6370428" cy="1754326"/>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222222"/>
                </a:solidFill>
                <a:latin typeface="-apple-system"/>
              </a:rPr>
              <a:t>By means of </a:t>
            </a:r>
            <a:r>
              <a:rPr lang="en-US" b="1" dirty="0">
                <a:solidFill>
                  <a:srgbClr val="222222"/>
                </a:solidFill>
                <a:latin typeface="-apple-system"/>
              </a:rPr>
              <a:t>environmental and socio-economic degradation</a:t>
            </a:r>
            <a:r>
              <a:rPr lang="en-US" dirty="0">
                <a:solidFill>
                  <a:srgbClr val="222222"/>
                </a:solidFill>
                <a:latin typeface="-apple-system"/>
              </a:rPr>
              <a:t>, conflict can increase </a:t>
            </a:r>
            <a:r>
              <a:rPr lang="en-US" b="1" dirty="0">
                <a:solidFill>
                  <a:srgbClr val="222222"/>
                </a:solidFill>
                <a:latin typeface="-apple-system"/>
              </a:rPr>
              <a:t>societies' vulnerability to climate change</a:t>
            </a:r>
            <a:r>
              <a:rPr lang="en-US" dirty="0">
                <a:solidFill>
                  <a:srgbClr val="222222"/>
                </a:solidFill>
                <a:latin typeface="-apple-system"/>
              </a:rPr>
              <a:t>. </a:t>
            </a:r>
          </a:p>
          <a:p>
            <a:pPr marL="285750" indent="-285750" algn="just">
              <a:buFont typeface="Arial" panose="020B0604020202020204" pitchFamily="34" charset="0"/>
              <a:buChar char="•"/>
            </a:pPr>
            <a:endParaRPr lang="en-US" dirty="0">
              <a:solidFill>
                <a:srgbClr val="222222"/>
              </a:solidFill>
              <a:latin typeface="-apple-system"/>
            </a:endParaRPr>
          </a:p>
          <a:p>
            <a:pPr marL="285750" indent="-285750" algn="just">
              <a:buFont typeface="Arial" panose="020B0604020202020204" pitchFamily="34" charset="0"/>
              <a:buChar char="•"/>
            </a:pPr>
            <a:r>
              <a:rPr lang="en-US" dirty="0">
                <a:solidFill>
                  <a:srgbClr val="222222"/>
                </a:solidFill>
                <a:latin typeface="-apple-system"/>
              </a:rPr>
              <a:t>The changes occur within natural, social, and economic systems, which may generate complex and unpredictable sequences of events. </a:t>
            </a:r>
          </a:p>
        </p:txBody>
      </p:sp>
      <p:sp>
        <p:nvSpPr>
          <p:cNvPr id="7" name="CasellaDiTesto 6">
            <a:extLst>
              <a:ext uri="{FF2B5EF4-FFF2-40B4-BE49-F238E27FC236}">
                <a16:creationId xmlns:a16="http://schemas.microsoft.com/office/drawing/2014/main" id="{A4A36FA1-0582-8CE0-DC37-99F975F12682}"/>
              </a:ext>
            </a:extLst>
          </p:cNvPr>
          <p:cNvSpPr txBox="1"/>
          <p:nvPr/>
        </p:nvSpPr>
        <p:spPr>
          <a:xfrm>
            <a:off x="810344" y="953381"/>
            <a:ext cx="9782894" cy="461665"/>
          </a:xfrm>
          <a:prstGeom prst="rect">
            <a:avLst/>
          </a:prstGeom>
          <a:noFill/>
        </p:spPr>
        <p:txBody>
          <a:bodyPr wrap="square">
            <a:spAutoFit/>
          </a:bodyPr>
          <a:lstStyle/>
          <a:p>
            <a:r>
              <a:rPr lang="en-US" sz="2400" dirty="0">
                <a:solidFill>
                  <a:srgbClr val="1C1D1E"/>
                </a:solidFill>
                <a:latin typeface="Open Sans" panose="020B0606030504020204" pitchFamily="34" charset="0"/>
              </a:rPr>
              <a:t>Inverse relation : conflict exacerbates the effects of climate change</a:t>
            </a:r>
            <a:endParaRPr lang="en-US" sz="2400" dirty="0"/>
          </a:p>
        </p:txBody>
      </p:sp>
      <p:sp>
        <p:nvSpPr>
          <p:cNvPr id="9" name="CasellaDiTesto 8">
            <a:extLst>
              <a:ext uri="{FF2B5EF4-FFF2-40B4-BE49-F238E27FC236}">
                <a16:creationId xmlns:a16="http://schemas.microsoft.com/office/drawing/2014/main" id="{5CF5D64A-8DD7-E5E7-4AC8-53D78A8FAE48}"/>
              </a:ext>
            </a:extLst>
          </p:cNvPr>
          <p:cNvSpPr txBox="1"/>
          <p:nvPr/>
        </p:nvSpPr>
        <p:spPr>
          <a:xfrm>
            <a:off x="810344" y="5709573"/>
            <a:ext cx="6803366" cy="369332"/>
          </a:xfrm>
          <a:prstGeom prst="rect">
            <a:avLst/>
          </a:prstGeom>
          <a:noFill/>
        </p:spPr>
        <p:txBody>
          <a:bodyPr wrap="square">
            <a:spAutoFit/>
          </a:bodyPr>
          <a:lstStyle/>
          <a:p>
            <a:pPr algn="l"/>
            <a:r>
              <a:rPr lang="en-US" dirty="0">
                <a:solidFill>
                  <a:srgbClr val="222222"/>
                </a:solidFill>
                <a:latin typeface="-apple-system"/>
              </a:rPr>
              <a:t>(Climate Change as a Driver for Armed Conflict, Zahra Ali Imran 2021)</a:t>
            </a:r>
          </a:p>
        </p:txBody>
      </p:sp>
      <p:sp>
        <p:nvSpPr>
          <p:cNvPr id="3" name="Freccia circolare a sinistra 2">
            <a:extLst>
              <a:ext uri="{FF2B5EF4-FFF2-40B4-BE49-F238E27FC236}">
                <a16:creationId xmlns:a16="http://schemas.microsoft.com/office/drawing/2014/main" id="{C63E3368-7787-38B0-4A1D-97FE0106D5AA}"/>
              </a:ext>
            </a:extLst>
          </p:cNvPr>
          <p:cNvSpPr/>
          <p:nvPr/>
        </p:nvSpPr>
        <p:spPr>
          <a:xfrm rot="8518239">
            <a:off x="8902460" y="3243532"/>
            <a:ext cx="474453" cy="10955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eccia circolare a sinistra 4">
            <a:extLst>
              <a:ext uri="{FF2B5EF4-FFF2-40B4-BE49-F238E27FC236}">
                <a16:creationId xmlns:a16="http://schemas.microsoft.com/office/drawing/2014/main" id="{7986D96A-8CF0-3A94-0B5C-76ABBAC72B96}"/>
              </a:ext>
            </a:extLst>
          </p:cNvPr>
          <p:cNvSpPr/>
          <p:nvPr/>
        </p:nvSpPr>
        <p:spPr>
          <a:xfrm rot="19735108">
            <a:off x="10232358" y="2515260"/>
            <a:ext cx="474453" cy="10955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asellaDiTesto 7">
            <a:extLst>
              <a:ext uri="{FF2B5EF4-FFF2-40B4-BE49-F238E27FC236}">
                <a16:creationId xmlns:a16="http://schemas.microsoft.com/office/drawing/2014/main" id="{D6A900BF-B24C-8428-EEC4-E8988FD0376D}"/>
              </a:ext>
            </a:extLst>
          </p:cNvPr>
          <p:cNvSpPr txBox="1"/>
          <p:nvPr/>
        </p:nvSpPr>
        <p:spPr>
          <a:xfrm>
            <a:off x="8207485" y="2679653"/>
            <a:ext cx="1699404" cy="369332"/>
          </a:xfrm>
          <a:prstGeom prst="rect">
            <a:avLst/>
          </a:prstGeom>
          <a:noFill/>
        </p:spPr>
        <p:txBody>
          <a:bodyPr wrap="square" rtlCol="0">
            <a:spAutoFit/>
          </a:bodyPr>
          <a:lstStyle/>
          <a:p>
            <a:r>
              <a:rPr lang="it-IT" dirty="0" err="1"/>
              <a:t>Climate</a:t>
            </a:r>
            <a:r>
              <a:rPr lang="it-IT" dirty="0"/>
              <a:t> </a:t>
            </a:r>
            <a:r>
              <a:rPr lang="it-IT" dirty="0" err="1"/>
              <a:t>change</a:t>
            </a:r>
            <a:r>
              <a:rPr lang="it-IT" dirty="0"/>
              <a:t> </a:t>
            </a:r>
            <a:endParaRPr lang="en-US" dirty="0"/>
          </a:p>
        </p:txBody>
      </p:sp>
      <p:sp>
        <p:nvSpPr>
          <p:cNvPr id="10" name="CasellaDiTesto 9">
            <a:extLst>
              <a:ext uri="{FF2B5EF4-FFF2-40B4-BE49-F238E27FC236}">
                <a16:creationId xmlns:a16="http://schemas.microsoft.com/office/drawing/2014/main" id="{FBEB7FE0-76D6-0143-C637-F019F7D7CE29}"/>
              </a:ext>
            </a:extLst>
          </p:cNvPr>
          <p:cNvSpPr txBox="1"/>
          <p:nvPr/>
        </p:nvSpPr>
        <p:spPr>
          <a:xfrm>
            <a:off x="9906889" y="3791309"/>
            <a:ext cx="1048659" cy="369332"/>
          </a:xfrm>
          <a:prstGeom prst="rect">
            <a:avLst/>
          </a:prstGeom>
          <a:noFill/>
        </p:spPr>
        <p:txBody>
          <a:bodyPr wrap="square" rtlCol="0">
            <a:spAutoFit/>
          </a:bodyPr>
          <a:lstStyle/>
          <a:p>
            <a:r>
              <a:rPr lang="it-IT" dirty="0" err="1"/>
              <a:t>Conflict</a:t>
            </a:r>
            <a:endParaRPr lang="en-US" dirty="0"/>
          </a:p>
        </p:txBody>
      </p:sp>
      <p:sp>
        <p:nvSpPr>
          <p:cNvPr id="12" name="CasellaDiTesto 11">
            <a:extLst>
              <a:ext uri="{FF2B5EF4-FFF2-40B4-BE49-F238E27FC236}">
                <a16:creationId xmlns:a16="http://schemas.microsoft.com/office/drawing/2014/main" id="{204B6578-E70E-FFDC-8AAD-C0E61882A985}"/>
              </a:ext>
            </a:extLst>
          </p:cNvPr>
          <p:cNvSpPr txBox="1"/>
          <p:nvPr/>
        </p:nvSpPr>
        <p:spPr>
          <a:xfrm>
            <a:off x="10603956" y="2386359"/>
            <a:ext cx="1286543" cy="646331"/>
          </a:xfrm>
          <a:prstGeom prst="rect">
            <a:avLst/>
          </a:prstGeom>
          <a:noFill/>
        </p:spPr>
        <p:txBody>
          <a:bodyPr wrap="square">
            <a:spAutoFit/>
          </a:bodyPr>
          <a:lstStyle/>
          <a:p>
            <a:pPr algn="ctr"/>
            <a:r>
              <a:rPr lang="en-US" dirty="0">
                <a:solidFill>
                  <a:srgbClr val="222222"/>
                </a:solidFill>
                <a:latin typeface="-apple-system"/>
              </a:rPr>
              <a:t>scarcity of resources</a:t>
            </a:r>
            <a:endParaRPr lang="en-US" dirty="0"/>
          </a:p>
        </p:txBody>
      </p:sp>
      <p:sp>
        <p:nvSpPr>
          <p:cNvPr id="14" name="CasellaDiTesto 13">
            <a:extLst>
              <a:ext uri="{FF2B5EF4-FFF2-40B4-BE49-F238E27FC236}">
                <a16:creationId xmlns:a16="http://schemas.microsoft.com/office/drawing/2014/main" id="{2A06A2C2-C7C1-E898-E856-C0DB0D4F98CD}"/>
              </a:ext>
            </a:extLst>
          </p:cNvPr>
          <p:cNvSpPr txBox="1"/>
          <p:nvPr/>
        </p:nvSpPr>
        <p:spPr>
          <a:xfrm>
            <a:off x="7738581" y="3837475"/>
            <a:ext cx="1821659" cy="646331"/>
          </a:xfrm>
          <a:prstGeom prst="rect">
            <a:avLst/>
          </a:prstGeom>
          <a:noFill/>
        </p:spPr>
        <p:txBody>
          <a:bodyPr wrap="square">
            <a:spAutoFit/>
          </a:bodyPr>
          <a:lstStyle/>
          <a:p>
            <a:r>
              <a:rPr lang="en-US" dirty="0">
                <a:solidFill>
                  <a:srgbClr val="222222"/>
                </a:solidFill>
                <a:latin typeface="-apple-system"/>
              </a:rPr>
              <a:t>Increased vulnerability </a:t>
            </a:r>
            <a:endParaRPr lang="en-US" dirty="0"/>
          </a:p>
        </p:txBody>
      </p:sp>
    </p:spTree>
    <p:extLst>
      <p:ext uri="{BB962C8B-B14F-4D97-AF65-F5344CB8AC3E}">
        <p14:creationId xmlns:p14="http://schemas.microsoft.com/office/powerpoint/2010/main" val="3547537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261FC17-A905-5E61-BE84-5D9A7021C717}"/>
              </a:ext>
            </a:extLst>
          </p:cNvPr>
          <p:cNvSpPr txBox="1"/>
          <p:nvPr/>
        </p:nvSpPr>
        <p:spPr>
          <a:xfrm>
            <a:off x="1200414" y="837080"/>
            <a:ext cx="2543450" cy="523220"/>
          </a:xfrm>
          <a:prstGeom prst="rect">
            <a:avLst/>
          </a:prstGeom>
          <a:noFill/>
        </p:spPr>
        <p:txBody>
          <a:bodyPr wrap="square">
            <a:spAutoFit/>
          </a:bodyPr>
          <a:lstStyle/>
          <a:p>
            <a:pPr algn="l"/>
            <a:r>
              <a:rPr lang="en-US" sz="2800" b="0" i="0" dirty="0">
                <a:solidFill>
                  <a:srgbClr val="2E2E2E"/>
                </a:solidFill>
                <a:effectLst/>
                <a:latin typeface="NexusSans"/>
              </a:rPr>
              <a:t>DATASETS</a:t>
            </a:r>
          </a:p>
        </p:txBody>
      </p:sp>
      <p:pic>
        <p:nvPicPr>
          <p:cNvPr id="6" name="Immagine 5">
            <a:extLst>
              <a:ext uri="{FF2B5EF4-FFF2-40B4-BE49-F238E27FC236}">
                <a16:creationId xmlns:a16="http://schemas.microsoft.com/office/drawing/2014/main" id="{EB5925AC-F360-8181-CB87-B426151B13E7}"/>
              </a:ext>
            </a:extLst>
          </p:cNvPr>
          <p:cNvPicPr>
            <a:picLocks noChangeAspect="1"/>
          </p:cNvPicPr>
          <p:nvPr/>
        </p:nvPicPr>
        <p:blipFill>
          <a:blip r:embed="rId2"/>
          <a:stretch>
            <a:fillRect/>
          </a:stretch>
        </p:blipFill>
        <p:spPr>
          <a:xfrm>
            <a:off x="6812400" y="3959348"/>
            <a:ext cx="4600575" cy="829399"/>
          </a:xfrm>
          <a:prstGeom prst="rect">
            <a:avLst/>
          </a:prstGeom>
        </p:spPr>
      </p:pic>
      <p:pic>
        <p:nvPicPr>
          <p:cNvPr id="1028" name="Picture 4" descr="ACLED | Bringing Clarity to Crisis">
            <a:extLst>
              <a:ext uri="{FF2B5EF4-FFF2-40B4-BE49-F238E27FC236}">
                <a16:creationId xmlns:a16="http://schemas.microsoft.com/office/drawing/2014/main" id="{14976DEB-BC03-3986-E4A8-C39F3892E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006" y="542158"/>
            <a:ext cx="4065134" cy="1486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asuring SDG 16.1.2: The UCDP Data">
            <a:extLst>
              <a:ext uri="{FF2B5EF4-FFF2-40B4-BE49-F238E27FC236}">
                <a16:creationId xmlns:a16="http://schemas.microsoft.com/office/drawing/2014/main" id="{64550633-01FB-87B9-AA34-3B093F041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0529" y="2357839"/>
            <a:ext cx="2454275" cy="1109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wo years of tracking COVID-19 government policies | Blavatnik School of  Government">
            <a:extLst>
              <a:ext uri="{FF2B5EF4-FFF2-40B4-BE49-F238E27FC236}">
                <a16:creationId xmlns:a16="http://schemas.microsoft.com/office/drawing/2014/main" id="{4AF5298A-9D28-30A8-23F0-B42F18C918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17" r="12750" b="68593"/>
          <a:stretch/>
        </p:blipFill>
        <p:spPr bwMode="auto">
          <a:xfrm>
            <a:off x="974905" y="1802969"/>
            <a:ext cx="4600575" cy="11894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9CD2D582-61E6-E790-A6F7-B17A33E564D0}"/>
              </a:ext>
            </a:extLst>
          </p:cNvPr>
          <p:cNvGrpSpPr/>
          <p:nvPr/>
        </p:nvGrpSpPr>
        <p:grpSpPr>
          <a:xfrm>
            <a:off x="1366339" y="4545585"/>
            <a:ext cx="4065134" cy="1323847"/>
            <a:chOff x="556128" y="3228677"/>
            <a:chExt cx="5150115" cy="1644791"/>
          </a:xfrm>
        </p:grpSpPr>
        <p:pic>
          <p:nvPicPr>
            <p:cNvPr id="8" name="Immagine 7">
              <a:extLst>
                <a:ext uri="{FF2B5EF4-FFF2-40B4-BE49-F238E27FC236}">
                  <a16:creationId xmlns:a16="http://schemas.microsoft.com/office/drawing/2014/main" id="{59315236-970E-9C09-F50D-9F8170F8D2BD}"/>
                </a:ext>
              </a:extLst>
            </p:cNvPr>
            <p:cNvPicPr>
              <a:picLocks noChangeAspect="1"/>
            </p:cNvPicPr>
            <p:nvPr/>
          </p:nvPicPr>
          <p:blipFill>
            <a:blip r:embed="rId6"/>
            <a:stretch>
              <a:fillRect/>
            </a:stretch>
          </p:blipFill>
          <p:spPr>
            <a:xfrm>
              <a:off x="556128" y="3228677"/>
              <a:ext cx="5150115" cy="1130358"/>
            </a:xfrm>
            <a:prstGeom prst="rect">
              <a:avLst/>
            </a:prstGeom>
          </p:spPr>
        </p:pic>
        <p:pic>
          <p:nvPicPr>
            <p:cNvPr id="10" name="Immagine 9">
              <a:extLst>
                <a:ext uri="{FF2B5EF4-FFF2-40B4-BE49-F238E27FC236}">
                  <a16:creationId xmlns:a16="http://schemas.microsoft.com/office/drawing/2014/main" id="{3DA7F388-3EA4-75D8-F0CA-CA691BAB4532}"/>
                </a:ext>
              </a:extLst>
            </p:cNvPr>
            <p:cNvPicPr>
              <a:picLocks noChangeAspect="1"/>
            </p:cNvPicPr>
            <p:nvPr/>
          </p:nvPicPr>
          <p:blipFill>
            <a:blip r:embed="rId7"/>
            <a:stretch>
              <a:fillRect/>
            </a:stretch>
          </p:blipFill>
          <p:spPr>
            <a:xfrm>
              <a:off x="751840" y="4359092"/>
              <a:ext cx="4445228" cy="514376"/>
            </a:xfrm>
            <a:prstGeom prst="rect">
              <a:avLst/>
            </a:prstGeom>
          </p:spPr>
        </p:pic>
      </p:grpSp>
      <p:pic>
        <p:nvPicPr>
          <p:cNvPr id="4" name="Immagine 3">
            <a:extLst>
              <a:ext uri="{FF2B5EF4-FFF2-40B4-BE49-F238E27FC236}">
                <a16:creationId xmlns:a16="http://schemas.microsoft.com/office/drawing/2014/main" id="{B1054A0E-5C33-257A-4C9A-2F5B253E2E89}"/>
              </a:ext>
            </a:extLst>
          </p:cNvPr>
          <p:cNvPicPr>
            <a:picLocks noChangeAspect="1"/>
          </p:cNvPicPr>
          <p:nvPr/>
        </p:nvPicPr>
        <p:blipFill>
          <a:blip r:embed="rId8"/>
          <a:stretch>
            <a:fillRect/>
          </a:stretch>
        </p:blipFill>
        <p:spPr>
          <a:xfrm>
            <a:off x="1366339" y="3610794"/>
            <a:ext cx="3702240" cy="673135"/>
          </a:xfrm>
          <a:prstGeom prst="rect">
            <a:avLst/>
          </a:prstGeom>
        </p:spPr>
      </p:pic>
      <p:pic>
        <p:nvPicPr>
          <p:cNvPr id="7" name="Immagine 6">
            <a:extLst>
              <a:ext uri="{FF2B5EF4-FFF2-40B4-BE49-F238E27FC236}">
                <a16:creationId xmlns:a16="http://schemas.microsoft.com/office/drawing/2014/main" id="{31151C31-6604-5EF2-4BF7-45B7CB96E2E9}"/>
              </a:ext>
            </a:extLst>
          </p:cNvPr>
          <p:cNvPicPr>
            <a:picLocks noChangeAspect="1"/>
          </p:cNvPicPr>
          <p:nvPr/>
        </p:nvPicPr>
        <p:blipFill>
          <a:blip r:embed="rId9"/>
          <a:stretch>
            <a:fillRect/>
          </a:stretch>
        </p:blipFill>
        <p:spPr>
          <a:xfrm>
            <a:off x="9842852" y="2393587"/>
            <a:ext cx="1674016" cy="829399"/>
          </a:xfrm>
          <a:prstGeom prst="rect">
            <a:avLst/>
          </a:prstGeom>
        </p:spPr>
      </p:pic>
      <p:pic>
        <p:nvPicPr>
          <p:cNvPr id="4098" name="Picture 2">
            <a:extLst>
              <a:ext uri="{FF2B5EF4-FFF2-40B4-BE49-F238E27FC236}">
                <a16:creationId xmlns:a16="http://schemas.microsoft.com/office/drawing/2014/main" id="{87358ACC-3309-F699-3052-520216BA25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3453" y="4881686"/>
            <a:ext cx="3926846" cy="108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752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418A87A-9522-2933-8E57-69A98B47983A}"/>
              </a:ext>
            </a:extLst>
          </p:cNvPr>
          <p:cNvSpPr txBox="1"/>
          <p:nvPr/>
        </p:nvSpPr>
        <p:spPr>
          <a:xfrm>
            <a:off x="472776" y="1108063"/>
            <a:ext cx="11246448" cy="594008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t>How does </a:t>
            </a:r>
            <a:r>
              <a:rPr lang="en-US" b="1" dirty="0"/>
              <a:t>climate change/extreme weather </a:t>
            </a:r>
            <a:r>
              <a:rPr lang="en-US" dirty="0"/>
              <a:t>events affect </a:t>
            </a:r>
            <a:r>
              <a:rPr lang="en-US" b="1" dirty="0"/>
              <a:t>migration/conflicts/protests</a:t>
            </a:r>
            <a:r>
              <a:rPr lang="en-US" dirty="0"/>
              <a:t>?</a:t>
            </a:r>
          </a:p>
          <a:p>
            <a:pPr marL="285750" indent="-285750">
              <a:spcAft>
                <a:spcPts val="1200"/>
              </a:spcAft>
              <a:buFont typeface="Arial" panose="020B0604020202020204" pitchFamily="34" charset="0"/>
              <a:buChar char="•"/>
            </a:pPr>
            <a:r>
              <a:rPr lang="en-US" dirty="0"/>
              <a:t>What is the </a:t>
            </a:r>
            <a:r>
              <a:rPr lang="en-US" b="1" dirty="0"/>
              <a:t>causal chain </a:t>
            </a:r>
            <a:r>
              <a:rPr lang="en-US" dirty="0"/>
              <a:t>linking climate and conflicts in a specific region?</a:t>
            </a:r>
          </a:p>
          <a:p>
            <a:pPr marL="285750" indent="-285750">
              <a:spcAft>
                <a:spcPts val="1200"/>
              </a:spcAft>
              <a:buFont typeface="Arial" panose="020B0604020202020204" pitchFamily="34" charset="0"/>
              <a:buChar char="•"/>
            </a:pPr>
            <a:r>
              <a:rPr lang="en-US" dirty="0"/>
              <a:t>By exploring the link among environment/climate variables, </a:t>
            </a:r>
            <a:r>
              <a:rPr lang="en-US" b="1" dirty="0"/>
              <a:t>socioeconomic</a:t>
            </a:r>
            <a:r>
              <a:rPr lang="en-US" dirty="0"/>
              <a:t> and conflict data, is there a certain set of circumstances for conflict to trigger? And how much do these variables influence conflicts? </a:t>
            </a:r>
          </a:p>
          <a:p>
            <a:pPr marL="285750" indent="-285750">
              <a:spcAft>
                <a:spcPts val="1200"/>
              </a:spcAft>
              <a:buFont typeface="Arial" panose="020B0604020202020204" pitchFamily="34" charset="0"/>
              <a:buChar char="•"/>
            </a:pPr>
            <a:r>
              <a:rPr lang="en-US" dirty="0"/>
              <a:t>Is it possible to identify pockets of </a:t>
            </a:r>
            <a:r>
              <a:rPr lang="en-US" b="1" dirty="0"/>
              <a:t>vulnerability</a:t>
            </a:r>
            <a:r>
              <a:rPr lang="en-US" dirty="0"/>
              <a:t>/conflict areas using historical data? </a:t>
            </a:r>
          </a:p>
          <a:p>
            <a:pPr marL="285750" indent="-285750">
              <a:spcAft>
                <a:spcPts val="1200"/>
              </a:spcAft>
              <a:buFont typeface="Arial" panose="020B0604020202020204" pitchFamily="34" charset="0"/>
              <a:buChar char="•"/>
            </a:pPr>
            <a:r>
              <a:rPr lang="en-US" dirty="0"/>
              <a:t>What are the mayor </a:t>
            </a:r>
            <a:r>
              <a:rPr lang="en-US" b="1" dirty="0"/>
              <a:t>drivers of conflict </a:t>
            </a:r>
            <a:r>
              <a:rPr lang="en-US" dirty="0"/>
              <a:t>in a certain area?</a:t>
            </a:r>
          </a:p>
          <a:p>
            <a:pPr marL="285750" indent="-285750">
              <a:spcAft>
                <a:spcPts val="1200"/>
              </a:spcAft>
              <a:buFont typeface="Arial" panose="020B0604020202020204" pitchFamily="34" charset="0"/>
              <a:buChar char="•"/>
            </a:pPr>
            <a:r>
              <a:rPr lang="en-US" dirty="0"/>
              <a:t>What is the connection between </a:t>
            </a:r>
            <a:r>
              <a:rPr lang="en-US" b="1" dirty="0"/>
              <a:t>climate change and cooperation</a:t>
            </a:r>
            <a:r>
              <a:rPr lang="en-US" dirty="0"/>
              <a:t>? </a:t>
            </a:r>
          </a:p>
          <a:p>
            <a:pPr marL="285750" indent="-285750">
              <a:spcAft>
                <a:spcPts val="1200"/>
              </a:spcAft>
              <a:buFont typeface="Arial" panose="020B0604020202020204" pitchFamily="34" charset="0"/>
              <a:buChar char="•"/>
            </a:pPr>
            <a:r>
              <a:rPr lang="en-US" dirty="0"/>
              <a:t>Is conflict triggered by resource </a:t>
            </a:r>
            <a:r>
              <a:rPr lang="en-US" b="1" dirty="0"/>
              <a:t>abundance or degradation</a:t>
            </a:r>
            <a:r>
              <a:rPr lang="en-US" dirty="0"/>
              <a:t>? Does societal stability depend on natural resources?</a:t>
            </a:r>
          </a:p>
          <a:p>
            <a:pPr marL="285750" indent="-285750">
              <a:spcAft>
                <a:spcPts val="1200"/>
              </a:spcAft>
              <a:buFont typeface="Arial" panose="020B0604020202020204" pitchFamily="34" charset="0"/>
              <a:buChar char="•"/>
            </a:pPr>
            <a:r>
              <a:rPr lang="en-US" dirty="0"/>
              <a:t>How did Covid affect the presence of protests around the world?</a:t>
            </a:r>
          </a:p>
          <a:p>
            <a:pPr marL="285750" indent="-285750">
              <a:spcAft>
                <a:spcPts val="1200"/>
              </a:spcAft>
              <a:buFont typeface="Arial" panose="020B0604020202020204" pitchFamily="34" charset="0"/>
              <a:buChar char="•"/>
            </a:pPr>
            <a:r>
              <a:rPr lang="en-US" dirty="0"/>
              <a:t>What is the relationship between societal conditions and the emergence of </a:t>
            </a:r>
            <a:r>
              <a:rPr lang="en-US" b="1" dirty="0"/>
              <a:t>protests</a:t>
            </a:r>
            <a:r>
              <a:rPr lang="en-US" dirty="0"/>
              <a:t> in the context of the </a:t>
            </a:r>
            <a:r>
              <a:rPr lang="en-US" b="1" dirty="0"/>
              <a:t>COVID-19</a:t>
            </a:r>
            <a:r>
              <a:rPr lang="en-US" dirty="0"/>
              <a:t> pandemic? Can we build a </a:t>
            </a:r>
            <a:r>
              <a:rPr lang="en-US" b="1" dirty="0"/>
              <a:t>causal loop diagram</a:t>
            </a:r>
            <a:r>
              <a:rPr lang="en-US" dirty="0"/>
              <a:t>?</a:t>
            </a:r>
          </a:p>
          <a:p>
            <a:pPr marL="285750" indent="-285750">
              <a:spcAft>
                <a:spcPts val="1200"/>
              </a:spcAft>
              <a:buFont typeface="Arial" panose="020B0604020202020204" pitchFamily="34" charset="0"/>
              <a:buChar char="•"/>
            </a:pPr>
            <a:r>
              <a:rPr lang="en-US" b="1" dirty="0"/>
              <a:t>Inverse relation </a:t>
            </a:r>
            <a:r>
              <a:rPr lang="en-US" dirty="0"/>
              <a:t>: does conflict exacerbate the effects of climate change? Will societal stability lead to climate mitigation?</a:t>
            </a:r>
          </a:p>
          <a:p>
            <a:pPr marL="285750" indent="-285750">
              <a:spcAft>
                <a:spcPts val="1200"/>
              </a:spcAft>
              <a:buFont typeface="Arial" panose="020B0604020202020204" pitchFamily="34" charset="0"/>
              <a:buChar char="•"/>
            </a:pPr>
            <a:r>
              <a:rPr lang="en-US" dirty="0"/>
              <a:t>Does the </a:t>
            </a:r>
            <a:r>
              <a:rPr lang="en-US" b="1" dirty="0"/>
              <a:t>increase in </a:t>
            </a:r>
            <a:r>
              <a:rPr lang="en-US" dirty="0"/>
              <a:t>(food/grain) </a:t>
            </a:r>
            <a:r>
              <a:rPr lang="en-US" b="1" dirty="0"/>
              <a:t>prices</a:t>
            </a:r>
            <a:r>
              <a:rPr lang="en-US" dirty="0"/>
              <a:t> following heatwaves/natural disasters/epidemics </a:t>
            </a:r>
            <a:r>
              <a:rPr lang="en-US" b="1" dirty="0"/>
              <a:t>trigger social unrest</a:t>
            </a:r>
            <a:r>
              <a:rPr lang="en-US" dirty="0"/>
              <a:t>?</a:t>
            </a:r>
          </a:p>
          <a:p>
            <a:endParaRPr lang="en-US" dirty="0"/>
          </a:p>
        </p:txBody>
      </p:sp>
      <p:sp>
        <p:nvSpPr>
          <p:cNvPr id="3" name="CasellaDiTesto 2">
            <a:extLst>
              <a:ext uri="{FF2B5EF4-FFF2-40B4-BE49-F238E27FC236}">
                <a16:creationId xmlns:a16="http://schemas.microsoft.com/office/drawing/2014/main" id="{852B2276-4B79-5C2D-5285-E2D59F3F6146}"/>
              </a:ext>
            </a:extLst>
          </p:cNvPr>
          <p:cNvSpPr txBox="1"/>
          <p:nvPr/>
        </p:nvSpPr>
        <p:spPr>
          <a:xfrm>
            <a:off x="472776" y="443984"/>
            <a:ext cx="6096000" cy="461665"/>
          </a:xfrm>
          <a:prstGeom prst="rect">
            <a:avLst/>
          </a:prstGeom>
          <a:noFill/>
        </p:spPr>
        <p:txBody>
          <a:bodyPr wrap="square">
            <a:spAutoFit/>
          </a:bodyPr>
          <a:lstStyle/>
          <a:p>
            <a:r>
              <a:rPr lang="en-US" sz="2400" dirty="0"/>
              <a:t>A few research questions</a:t>
            </a:r>
          </a:p>
        </p:txBody>
      </p:sp>
    </p:spTree>
    <p:extLst>
      <p:ext uri="{BB962C8B-B14F-4D97-AF65-F5344CB8AC3E}">
        <p14:creationId xmlns:p14="http://schemas.microsoft.com/office/powerpoint/2010/main" val="358601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9FAEABE-0719-BDB5-82FA-E6C557D8A53B}"/>
              </a:ext>
            </a:extLst>
          </p:cNvPr>
          <p:cNvPicPr>
            <a:picLocks noChangeAspect="1"/>
          </p:cNvPicPr>
          <p:nvPr/>
        </p:nvPicPr>
        <p:blipFill>
          <a:blip r:embed="rId2"/>
          <a:stretch>
            <a:fillRect/>
          </a:stretch>
        </p:blipFill>
        <p:spPr>
          <a:xfrm>
            <a:off x="317203" y="1278880"/>
            <a:ext cx="5778797" cy="1085906"/>
          </a:xfrm>
          <a:prstGeom prst="rect">
            <a:avLst/>
          </a:prstGeom>
        </p:spPr>
      </p:pic>
      <p:pic>
        <p:nvPicPr>
          <p:cNvPr id="4" name="Immagine 3">
            <a:extLst>
              <a:ext uri="{FF2B5EF4-FFF2-40B4-BE49-F238E27FC236}">
                <a16:creationId xmlns:a16="http://schemas.microsoft.com/office/drawing/2014/main" id="{2FCEEF8B-5E87-3905-00B3-8ED6FEB5642F}"/>
              </a:ext>
            </a:extLst>
          </p:cNvPr>
          <p:cNvPicPr>
            <a:picLocks noChangeAspect="1"/>
          </p:cNvPicPr>
          <p:nvPr/>
        </p:nvPicPr>
        <p:blipFill>
          <a:blip r:embed="rId3"/>
          <a:stretch>
            <a:fillRect/>
          </a:stretch>
        </p:blipFill>
        <p:spPr>
          <a:xfrm>
            <a:off x="6756547" y="2956980"/>
            <a:ext cx="4860269" cy="3080916"/>
          </a:xfrm>
          <a:prstGeom prst="rect">
            <a:avLst/>
          </a:prstGeom>
        </p:spPr>
      </p:pic>
      <p:sp>
        <p:nvSpPr>
          <p:cNvPr id="6" name="CasellaDiTesto 5">
            <a:extLst>
              <a:ext uri="{FF2B5EF4-FFF2-40B4-BE49-F238E27FC236}">
                <a16:creationId xmlns:a16="http://schemas.microsoft.com/office/drawing/2014/main" id="{0189B69F-27FC-AE67-9E16-4E4F19D7A79C}"/>
              </a:ext>
            </a:extLst>
          </p:cNvPr>
          <p:cNvSpPr txBox="1"/>
          <p:nvPr/>
        </p:nvSpPr>
        <p:spPr>
          <a:xfrm>
            <a:off x="6096000" y="1083169"/>
            <a:ext cx="5885647" cy="1477328"/>
          </a:xfrm>
          <a:prstGeom prst="rect">
            <a:avLst/>
          </a:prstGeom>
          <a:noFill/>
        </p:spPr>
        <p:txBody>
          <a:bodyPr wrap="square">
            <a:spAutoFit/>
          </a:bodyPr>
          <a:lstStyle/>
          <a:p>
            <a:pPr algn="just"/>
            <a:r>
              <a:rPr lang="en-US" dirty="0"/>
              <a:t>This article studies the </a:t>
            </a:r>
            <a:r>
              <a:rPr lang="en-US" b="1" dirty="0"/>
              <a:t>impact of food prices </a:t>
            </a:r>
            <a:r>
              <a:rPr lang="en-US" dirty="0"/>
              <a:t>– food price levels as well as food price volatility – </a:t>
            </a:r>
            <a:r>
              <a:rPr lang="en-US" b="1" dirty="0"/>
              <a:t>on social unrest</a:t>
            </a:r>
            <a:r>
              <a:rPr lang="en-US" dirty="0"/>
              <a:t>. Because food prices and social unrest are jointly determined, </a:t>
            </a:r>
            <a:r>
              <a:rPr lang="en-US" b="1" dirty="0"/>
              <a:t>data on natural disasters are used to identify the causal relationship </a:t>
            </a:r>
            <a:r>
              <a:rPr lang="en-US" dirty="0"/>
              <a:t>flowing from food price levels to social unrest. </a:t>
            </a:r>
          </a:p>
        </p:txBody>
      </p:sp>
      <p:pic>
        <p:nvPicPr>
          <p:cNvPr id="7" name="Immagine 6">
            <a:extLst>
              <a:ext uri="{FF2B5EF4-FFF2-40B4-BE49-F238E27FC236}">
                <a16:creationId xmlns:a16="http://schemas.microsoft.com/office/drawing/2014/main" id="{9037AC69-EF48-FFAE-C2B0-BA0C36E6EA4A}"/>
              </a:ext>
            </a:extLst>
          </p:cNvPr>
          <p:cNvPicPr>
            <a:picLocks noChangeAspect="1"/>
          </p:cNvPicPr>
          <p:nvPr/>
        </p:nvPicPr>
        <p:blipFill>
          <a:blip r:embed="rId4"/>
          <a:stretch>
            <a:fillRect/>
          </a:stretch>
        </p:blipFill>
        <p:spPr>
          <a:xfrm>
            <a:off x="575184" y="2735893"/>
            <a:ext cx="5753100" cy="3523089"/>
          </a:xfrm>
          <a:prstGeom prst="rect">
            <a:avLst/>
          </a:prstGeom>
        </p:spPr>
      </p:pic>
      <p:sp>
        <p:nvSpPr>
          <p:cNvPr id="9" name="CasellaDiTesto 8">
            <a:extLst>
              <a:ext uri="{FF2B5EF4-FFF2-40B4-BE49-F238E27FC236}">
                <a16:creationId xmlns:a16="http://schemas.microsoft.com/office/drawing/2014/main" id="{4F49C98A-A93E-D6AC-AB71-ED95C25001B7}"/>
              </a:ext>
            </a:extLst>
          </p:cNvPr>
          <p:cNvSpPr txBox="1"/>
          <p:nvPr/>
        </p:nvSpPr>
        <p:spPr>
          <a:xfrm>
            <a:off x="1031578" y="446108"/>
            <a:ext cx="5885647" cy="461665"/>
          </a:xfrm>
          <a:prstGeom prst="rect">
            <a:avLst/>
          </a:prstGeom>
          <a:noFill/>
        </p:spPr>
        <p:txBody>
          <a:bodyPr wrap="square">
            <a:spAutoFit/>
          </a:bodyPr>
          <a:lstStyle/>
          <a:p>
            <a:r>
              <a:rPr lang="en-US" sz="2400" dirty="0"/>
              <a:t>Increase in food prices and social unrest</a:t>
            </a:r>
          </a:p>
        </p:txBody>
      </p:sp>
    </p:spTree>
    <p:extLst>
      <p:ext uri="{BB962C8B-B14F-4D97-AF65-F5344CB8AC3E}">
        <p14:creationId xmlns:p14="http://schemas.microsoft.com/office/powerpoint/2010/main" val="60482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6D03E2B-FAF3-4059-5D66-CE541C6C183B}"/>
              </a:ext>
            </a:extLst>
          </p:cNvPr>
          <p:cNvPicPr>
            <a:picLocks noChangeAspect="1"/>
          </p:cNvPicPr>
          <p:nvPr/>
        </p:nvPicPr>
        <p:blipFill>
          <a:blip r:embed="rId2"/>
          <a:stretch>
            <a:fillRect/>
          </a:stretch>
        </p:blipFill>
        <p:spPr>
          <a:xfrm>
            <a:off x="110817" y="790439"/>
            <a:ext cx="11970365" cy="5277121"/>
          </a:xfrm>
          <a:prstGeom prst="rect">
            <a:avLst/>
          </a:prstGeom>
        </p:spPr>
      </p:pic>
    </p:spTree>
    <p:extLst>
      <p:ext uri="{BB962C8B-B14F-4D97-AF65-F5344CB8AC3E}">
        <p14:creationId xmlns:p14="http://schemas.microsoft.com/office/powerpoint/2010/main" val="3049772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5ECFC45-DDD8-8B3C-CEE7-17B7A81B33EF}"/>
              </a:ext>
            </a:extLst>
          </p:cNvPr>
          <p:cNvPicPr>
            <a:picLocks noChangeAspect="1"/>
          </p:cNvPicPr>
          <p:nvPr/>
        </p:nvPicPr>
        <p:blipFill>
          <a:blip r:embed="rId2"/>
          <a:stretch>
            <a:fillRect/>
          </a:stretch>
        </p:blipFill>
        <p:spPr>
          <a:xfrm>
            <a:off x="177496" y="279720"/>
            <a:ext cx="11837008" cy="5188217"/>
          </a:xfrm>
          <a:prstGeom prst="rect">
            <a:avLst/>
          </a:prstGeom>
        </p:spPr>
      </p:pic>
      <p:sp>
        <p:nvSpPr>
          <p:cNvPr id="5" name="CasellaDiTesto 4">
            <a:extLst>
              <a:ext uri="{FF2B5EF4-FFF2-40B4-BE49-F238E27FC236}">
                <a16:creationId xmlns:a16="http://schemas.microsoft.com/office/drawing/2014/main" id="{26530C1B-3BB6-1FA7-4670-5F473694B355}"/>
              </a:ext>
            </a:extLst>
          </p:cNvPr>
          <p:cNvSpPr txBox="1"/>
          <p:nvPr/>
        </p:nvSpPr>
        <p:spPr>
          <a:xfrm>
            <a:off x="1029077" y="5996587"/>
            <a:ext cx="10369235" cy="369332"/>
          </a:xfrm>
          <a:prstGeom prst="rect">
            <a:avLst/>
          </a:prstGeom>
          <a:noFill/>
        </p:spPr>
        <p:txBody>
          <a:bodyPr wrap="square">
            <a:spAutoFit/>
          </a:bodyPr>
          <a:lstStyle/>
          <a:p>
            <a:r>
              <a:rPr lang="en-US" dirty="0"/>
              <a:t>Rainfall,    Rainfall anomalies,    NDVI,    NDVI anomalies,    Rainfall &amp; NDVI,    Rainfall &amp; NDVI anomalies</a:t>
            </a:r>
          </a:p>
        </p:txBody>
      </p:sp>
    </p:spTree>
    <p:extLst>
      <p:ext uri="{BB962C8B-B14F-4D97-AF65-F5344CB8AC3E}">
        <p14:creationId xmlns:p14="http://schemas.microsoft.com/office/powerpoint/2010/main" val="20440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05C2868-8385-B7E9-1FB1-D6408C6A3FE2}"/>
              </a:ext>
            </a:extLst>
          </p:cNvPr>
          <p:cNvSpPr txBox="1"/>
          <p:nvPr/>
        </p:nvSpPr>
        <p:spPr>
          <a:xfrm>
            <a:off x="1727733" y="1642478"/>
            <a:ext cx="8030678" cy="2031325"/>
          </a:xfrm>
          <a:prstGeom prst="rect">
            <a:avLst/>
          </a:prstGeom>
          <a:noFill/>
        </p:spPr>
        <p:txBody>
          <a:bodyPr wrap="square">
            <a:spAutoFit/>
          </a:bodyPr>
          <a:lstStyle/>
          <a:p>
            <a:pPr algn="just"/>
            <a:r>
              <a:rPr lang="en-US" b="0" i="0" dirty="0">
                <a:solidFill>
                  <a:srgbClr val="212121"/>
                </a:solidFill>
                <a:effectLst/>
                <a:latin typeface="BlinkMacSystemFont"/>
              </a:rPr>
              <a:t>“The weight of scientific evidence indicates that climate change is causally associated with collective violence. This evidence arises from individual studies over </a:t>
            </a:r>
            <a:r>
              <a:rPr lang="en-US" b="1" i="0" dirty="0">
                <a:solidFill>
                  <a:srgbClr val="212121"/>
                </a:solidFill>
                <a:effectLst/>
                <a:latin typeface="BlinkMacSystemFont"/>
              </a:rPr>
              <a:t>wide ranges of time and geographic location</a:t>
            </a:r>
            <a:r>
              <a:rPr lang="en-US" b="0" i="0" dirty="0">
                <a:solidFill>
                  <a:srgbClr val="212121"/>
                </a:solidFill>
                <a:effectLst/>
                <a:latin typeface="BlinkMacSystemFont"/>
              </a:rPr>
              <a:t>, and from two extensive meta-analyses. Complex pathways that underlie this association are not fully understood; however, increased ambient temperatures and extremes of rainfall, with their resultant adverse impacts on the environment and risk factors for violence, appear to play key roles.”</a:t>
            </a:r>
            <a:endParaRPr lang="en-US" dirty="0"/>
          </a:p>
        </p:txBody>
      </p:sp>
      <p:pic>
        <p:nvPicPr>
          <p:cNvPr id="4" name="Immagine 3">
            <a:extLst>
              <a:ext uri="{FF2B5EF4-FFF2-40B4-BE49-F238E27FC236}">
                <a16:creationId xmlns:a16="http://schemas.microsoft.com/office/drawing/2014/main" id="{DF9540CA-5BE7-3F31-A28E-4981F2EC6A12}"/>
              </a:ext>
            </a:extLst>
          </p:cNvPr>
          <p:cNvPicPr>
            <a:picLocks noChangeAspect="1"/>
          </p:cNvPicPr>
          <p:nvPr/>
        </p:nvPicPr>
        <p:blipFill>
          <a:blip r:embed="rId2"/>
          <a:stretch>
            <a:fillRect/>
          </a:stretch>
        </p:blipFill>
        <p:spPr>
          <a:xfrm>
            <a:off x="2691746" y="4171284"/>
            <a:ext cx="5893103" cy="1206562"/>
          </a:xfrm>
          <a:prstGeom prst="rect">
            <a:avLst/>
          </a:prstGeom>
        </p:spPr>
      </p:pic>
    </p:spTree>
    <p:extLst>
      <p:ext uri="{BB962C8B-B14F-4D97-AF65-F5344CB8AC3E}">
        <p14:creationId xmlns:p14="http://schemas.microsoft.com/office/powerpoint/2010/main" val="190865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756EDF6-C595-E6FD-CC0F-8FAE6F951AF5}"/>
              </a:ext>
            </a:extLst>
          </p:cNvPr>
          <p:cNvSpPr/>
          <p:nvPr/>
        </p:nvSpPr>
        <p:spPr>
          <a:xfrm>
            <a:off x="7200194" y="1670993"/>
            <a:ext cx="4390472" cy="2072872"/>
          </a:xfrm>
          <a:prstGeom prst="rect">
            <a:avLst/>
          </a:prstGeom>
          <a:solidFill>
            <a:srgbClr val="FF0000">
              <a:alpha val="16863"/>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ttangolo 3">
            <a:extLst>
              <a:ext uri="{FF2B5EF4-FFF2-40B4-BE49-F238E27FC236}">
                <a16:creationId xmlns:a16="http://schemas.microsoft.com/office/drawing/2014/main" id="{F5FE9717-A275-C416-5222-3890A4D63A89}"/>
              </a:ext>
            </a:extLst>
          </p:cNvPr>
          <p:cNvSpPr/>
          <p:nvPr/>
        </p:nvSpPr>
        <p:spPr>
          <a:xfrm>
            <a:off x="483079" y="1690777"/>
            <a:ext cx="3286357" cy="2579298"/>
          </a:xfrm>
          <a:prstGeom prst="rect">
            <a:avLst/>
          </a:prstGeom>
          <a:solidFill>
            <a:srgbClr val="4472C4">
              <a:alpha val="25882"/>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tangolo 4">
            <a:extLst>
              <a:ext uri="{FF2B5EF4-FFF2-40B4-BE49-F238E27FC236}">
                <a16:creationId xmlns:a16="http://schemas.microsoft.com/office/drawing/2014/main" id="{A8F3B54C-F88E-7FE5-055D-AB288C054E14}"/>
              </a:ext>
            </a:extLst>
          </p:cNvPr>
          <p:cNvSpPr/>
          <p:nvPr/>
        </p:nvSpPr>
        <p:spPr>
          <a:xfrm>
            <a:off x="3946074" y="1679259"/>
            <a:ext cx="3092772" cy="2308324"/>
          </a:xfrm>
          <a:prstGeom prst="rect">
            <a:avLst/>
          </a:prstGeom>
          <a:solidFill>
            <a:srgbClr val="F4B183">
              <a:alpha val="23922"/>
            </a:srgb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sellaDiTesto 1">
            <a:extLst>
              <a:ext uri="{FF2B5EF4-FFF2-40B4-BE49-F238E27FC236}">
                <a16:creationId xmlns:a16="http://schemas.microsoft.com/office/drawing/2014/main" id="{C92F358F-C8DF-F8BC-0697-37E3961706B1}"/>
              </a:ext>
            </a:extLst>
          </p:cNvPr>
          <p:cNvSpPr txBox="1"/>
          <p:nvPr/>
        </p:nvSpPr>
        <p:spPr>
          <a:xfrm>
            <a:off x="7551658" y="1814747"/>
            <a:ext cx="2914601" cy="1754326"/>
          </a:xfrm>
          <a:prstGeom prst="rect">
            <a:avLst/>
          </a:prstGeom>
          <a:noFill/>
        </p:spPr>
        <p:txBody>
          <a:bodyPr wrap="square" rtlCol="0">
            <a:spAutoFit/>
          </a:bodyPr>
          <a:lstStyle/>
          <a:p>
            <a:r>
              <a:rPr lang="it-IT" sz="2400" dirty="0" err="1"/>
              <a:t>Conflict</a:t>
            </a:r>
            <a:r>
              <a:rPr lang="it-IT" sz="2400" dirty="0"/>
              <a:t> </a:t>
            </a:r>
            <a:r>
              <a:rPr lang="it-IT" sz="2400" dirty="0" err="1"/>
              <a:t>types</a:t>
            </a:r>
            <a:endParaRPr lang="it-IT" sz="2400" dirty="0"/>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Protests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Riots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Battles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Explosions/remote violence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Violence against civilians</a:t>
            </a:r>
          </a:p>
        </p:txBody>
      </p:sp>
      <p:sp>
        <p:nvSpPr>
          <p:cNvPr id="3" name="CasellaDiTesto 2">
            <a:extLst>
              <a:ext uri="{FF2B5EF4-FFF2-40B4-BE49-F238E27FC236}">
                <a16:creationId xmlns:a16="http://schemas.microsoft.com/office/drawing/2014/main" id="{70866C44-62A7-5879-C269-ED77A789B8A3}"/>
              </a:ext>
            </a:extLst>
          </p:cNvPr>
          <p:cNvSpPr txBox="1"/>
          <p:nvPr/>
        </p:nvSpPr>
        <p:spPr>
          <a:xfrm>
            <a:off x="601334" y="1768580"/>
            <a:ext cx="3114430" cy="2400657"/>
          </a:xfrm>
          <a:prstGeom prst="rect">
            <a:avLst/>
          </a:prstGeom>
          <a:noFill/>
        </p:spPr>
        <p:txBody>
          <a:bodyPr wrap="square" rtlCol="0">
            <a:spAutoFit/>
          </a:bodyPr>
          <a:lstStyle/>
          <a:p>
            <a:r>
              <a:rPr lang="it-IT" sz="2400" dirty="0" err="1"/>
              <a:t>Climate</a:t>
            </a:r>
            <a:r>
              <a:rPr lang="it-IT" sz="2400" dirty="0"/>
              <a:t> events</a:t>
            </a:r>
          </a:p>
          <a:p>
            <a:endParaRPr lang="en-US" sz="1400" dirty="0"/>
          </a:p>
          <a:p>
            <a:pPr marL="285750" indent="-285750">
              <a:buFont typeface="Arial" panose="020B0604020202020204" pitchFamily="34" charset="0"/>
              <a:buChar char="•"/>
            </a:pPr>
            <a:r>
              <a:rPr lang="en-US" sz="1400" dirty="0"/>
              <a:t>Temperatures </a:t>
            </a:r>
          </a:p>
          <a:p>
            <a:pPr marL="285750" indent="-285750">
              <a:buFont typeface="Arial" panose="020B0604020202020204" pitchFamily="34" charset="0"/>
              <a:buChar char="•"/>
            </a:pPr>
            <a:r>
              <a:rPr lang="en-US" sz="1400" dirty="0"/>
              <a:t>Rainfall anomalies</a:t>
            </a:r>
          </a:p>
          <a:p>
            <a:pPr marL="285750" indent="-285750">
              <a:buFont typeface="Arial" panose="020B0604020202020204" pitchFamily="34" charset="0"/>
              <a:buChar char="•"/>
            </a:pPr>
            <a:r>
              <a:rPr lang="en-US" sz="1400" dirty="0"/>
              <a:t>Droughts</a:t>
            </a:r>
          </a:p>
          <a:p>
            <a:pPr marL="285750" indent="-285750">
              <a:buFont typeface="Arial" panose="020B0604020202020204" pitchFamily="34" charset="0"/>
              <a:buChar char="•"/>
            </a:pPr>
            <a:r>
              <a:rPr lang="en-US" sz="1400" dirty="0"/>
              <a:t>Floods</a:t>
            </a:r>
          </a:p>
          <a:p>
            <a:pPr marL="285750" indent="-285750">
              <a:buFont typeface="Arial" panose="020B0604020202020204" pitchFamily="34" charset="0"/>
              <a:buChar char="•"/>
            </a:pPr>
            <a:r>
              <a:rPr lang="en-US" sz="1400" dirty="0"/>
              <a:t>ENSO</a:t>
            </a:r>
          </a:p>
          <a:p>
            <a:pPr marL="285750" indent="-285750">
              <a:buFont typeface="Arial" panose="020B0604020202020204" pitchFamily="34" charset="0"/>
              <a:buChar char="•"/>
            </a:pPr>
            <a:r>
              <a:rPr lang="en-US" sz="1400" dirty="0"/>
              <a:t>NDVI anomalies</a:t>
            </a:r>
          </a:p>
          <a:p>
            <a:pPr marL="285750" indent="-285750">
              <a:buFont typeface="Arial" panose="020B0604020202020204" pitchFamily="34" charset="0"/>
              <a:buChar char="•"/>
            </a:pPr>
            <a:r>
              <a:rPr lang="en-US" sz="1400" dirty="0"/>
              <a:t>Sea-surface temperature changes</a:t>
            </a:r>
          </a:p>
          <a:p>
            <a:pPr marL="285750" indent="-285750">
              <a:buFont typeface="Arial" panose="020B0604020202020204" pitchFamily="34" charset="0"/>
              <a:buChar char="•"/>
            </a:pPr>
            <a:r>
              <a:rPr lang="en-US" sz="1400" dirty="0"/>
              <a:t>Weather-related natural disasters</a:t>
            </a:r>
          </a:p>
        </p:txBody>
      </p:sp>
      <p:sp>
        <p:nvSpPr>
          <p:cNvPr id="6" name="CasellaDiTesto 5">
            <a:extLst>
              <a:ext uri="{FF2B5EF4-FFF2-40B4-BE49-F238E27FC236}">
                <a16:creationId xmlns:a16="http://schemas.microsoft.com/office/drawing/2014/main" id="{AFBE87D4-45D6-6ACE-8944-D4581DB18EDE}"/>
              </a:ext>
            </a:extLst>
          </p:cNvPr>
          <p:cNvSpPr txBox="1"/>
          <p:nvPr/>
        </p:nvSpPr>
        <p:spPr>
          <a:xfrm>
            <a:off x="4157736" y="1801790"/>
            <a:ext cx="2881109" cy="1969770"/>
          </a:xfrm>
          <a:prstGeom prst="rect">
            <a:avLst/>
          </a:prstGeom>
          <a:noFill/>
        </p:spPr>
        <p:txBody>
          <a:bodyPr wrap="square" rtlCol="0">
            <a:spAutoFit/>
          </a:bodyPr>
          <a:lstStyle/>
          <a:p>
            <a:r>
              <a:rPr lang="en-US" sz="2400" dirty="0"/>
              <a:t>Causal Mechanisms</a:t>
            </a:r>
            <a:endParaRPr lang="it-IT" sz="2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Food/water security</a:t>
            </a:r>
          </a:p>
          <a:p>
            <a:pPr marL="285750" indent="-285750">
              <a:buFont typeface="Arial" panose="020B0604020202020204" pitchFamily="34" charset="0"/>
              <a:buChar char="•"/>
            </a:pPr>
            <a:r>
              <a:rPr lang="en-US" sz="1400" dirty="0"/>
              <a:t>Migration</a:t>
            </a:r>
          </a:p>
          <a:p>
            <a:pPr marL="285750" indent="-285750">
              <a:buFont typeface="Arial" panose="020B0604020202020204" pitchFamily="34" charset="0"/>
              <a:buChar char="•"/>
            </a:pPr>
            <a:r>
              <a:rPr lang="en-US" sz="1400" dirty="0"/>
              <a:t>Livestock price shocks</a:t>
            </a:r>
          </a:p>
          <a:p>
            <a:pPr marL="285750" indent="-285750">
              <a:buFont typeface="Arial" panose="020B0604020202020204" pitchFamily="34" charset="0"/>
              <a:buChar char="•"/>
            </a:pPr>
            <a:r>
              <a:rPr lang="en-US" sz="1400" dirty="0"/>
              <a:t>Intra-regime instability</a:t>
            </a:r>
          </a:p>
          <a:p>
            <a:pPr marL="285750" indent="-285750">
              <a:buFont typeface="Arial" panose="020B0604020202020204" pitchFamily="34" charset="0"/>
              <a:buChar char="•"/>
            </a:pPr>
            <a:r>
              <a:rPr lang="en-US" sz="1400" dirty="0"/>
              <a:t>Health and human rights</a:t>
            </a:r>
          </a:p>
          <a:p>
            <a:pPr marL="285750" indent="-285750">
              <a:buFont typeface="Arial" panose="020B0604020202020204" pitchFamily="34" charset="0"/>
              <a:buChar char="•"/>
            </a:pPr>
            <a:r>
              <a:rPr lang="en-US" sz="1400" dirty="0"/>
              <a:t>Ecosystem degradation</a:t>
            </a:r>
          </a:p>
        </p:txBody>
      </p:sp>
      <p:sp>
        <p:nvSpPr>
          <p:cNvPr id="11" name="CasellaDiTesto 10">
            <a:extLst>
              <a:ext uri="{FF2B5EF4-FFF2-40B4-BE49-F238E27FC236}">
                <a16:creationId xmlns:a16="http://schemas.microsoft.com/office/drawing/2014/main" id="{96C0BEF1-2A28-868B-5C59-03FD2CE5BC00}"/>
              </a:ext>
            </a:extLst>
          </p:cNvPr>
          <p:cNvSpPr txBox="1"/>
          <p:nvPr/>
        </p:nvSpPr>
        <p:spPr>
          <a:xfrm>
            <a:off x="627212" y="703209"/>
            <a:ext cx="6526063" cy="738664"/>
          </a:xfrm>
          <a:prstGeom prst="rect">
            <a:avLst/>
          </a:prstGeom>
          <a:noFill/>
        </p:spPr>
        <p:txBody>
          <a:bodyPr wrap="square" rtlCol="0">
            <a:spAutoFit/>
          </a:bodyPr>
          <a:lstStyle/>
          <a:p>
            <a:r>
              <a:rPr lang="it-IT" sz="2800" dirty="0"/>
              <a:t>Broad room for </a:t>
            </a:r>
            <a:r>
              <a:rPr lang="it-IT" sz="2800" dirty="0" err="1"/>
              <a:t>investigation</a:t>
            </a:r>
            <a:endParaRPr lang="en-US" sz="2800" dirty="0"/>
          </a:p>
          <a:p>
            <a:endParaRPr lang="en-US" sz="1400" dirty="0"/>
          </a:p>
        </p:txBody>
      </p:sp>
      <p:cxnSp>
        <p:nvCxnSpPr>
          <p:cNvPr id="13" name="Connettore 2 12">
            <a:extLst>
              <a:ext uri="{FF2B5EF4-FFF2-40B4-BE49-F238E27FC236}">
                <a16:creationId xmlns:a16="http://schemas.microsoft.com/office/drawing/2014/main" id="{1AB32674-AAC3-E28D-FE82-7C6BADA8FC0B}"/>
              </a:ext>
            </a:extLst>
          </p:cNvPr>
          <p:cNvCxnSpPr>
            <a:cxnSpLocks/>
          </p:cNvCxnSpPr>
          <p:nvPr/>
        </p:nvCxnSpPr>
        <p:spPr>
          <a:xfrm flipV="1">
            <a:off x="9488161" y="1961394"/>
            <a:ext cx="523875" cy="11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FBC02713-CFBD-9AA5-A87B-01E8547EE771}"/>
              </a:ext>
            </a:extLst>
          </p:cNvPr>
          <p:cNvCxnSpPr>
            <a:cxnSpLocks/>
          </p:cNvCxnSpPr>
          <p:nvPr/>
        </p:nvCxnSpPr>
        <p:spPr>
          <a:xfrm>
            <a:off x="9488161" y="2072327"/>
            <a:ext cx="523875" cy="371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F33EA256-2E4E-B67D-786D-27F219ECC78D}"/>
              </a:ext>
            </a:extLst>
          </p:cNvPr>
          <p:cNvSpPr txBox="1"/>
          <p:nvPr/>
        </p:nvSpPr>
        <p:spPr>
          <a:xfrm>
            <a:off x="10121924" y="1702995"/>
            <a:ext cx="1447800" cy="369332"/>
          </a:xfrm>
          <a:prstGeom prst="rect">
            <a:avLst/>
          </a:prstGeom>
          <a:noFill/>
        </p:spPr>
        <p:txBody>
          <a:bodyPr wrap="square" rtlCol="0">
            <a:spAutoFit/>
          </a:bodyPr>
          <a:lstStyle/>
          <a:p>
            <a:r>
              <a:rPr lang="it-IT" dirty="0" err="1"/>
              <a:t>Interpersonal</a:t>
            </a:r>
            <a:endParaRPr lang="en-US" dirty="0"/>
          </a:p>
        </p:txBody>
      </p:sp>
      <p:sp>
        <p:nvSpPr>
          <p:cNvPr id="18" name="CasellaDiTesto 17">
            <a:extLst>
              <a:ext uri="{FF2B5EF4-FFF2-40B4-BE49-F238E27FC236}">
                <a16:creationId xmlns:a16="http://schemas.microsoft.com/office/drawing/2014/main" id="{819773CE-B202-0492-348F-8963529E2C6F}"/>
              </a:ext>
            </a:extLst>
          </p:cNvPr>
          <p:cNvSpPr txBox="1"/>
          <p:nvPr/>
        </p:nvSpPr>
        <p:spPr>
          <a:xfrm>
            <a:off x="10121924" y="2259531"/>
            <a:ext cx="1447800" cy="369332"/>
          </a:xfrm>
          <a:prstGeom prst="rect">
            <a:avLst/>
          </a:prstGeom>
          <a:noFill/>
        </p:spPr>
        <p:txBody>
          <a:bodyPr wrap="square" rtlCol="0">
            <a:spAutoFit/>
          </a:bodyPr>
          <a:lstStyle/>
          <a:p>
            <a:r>
              <a:rPr lang="it-IT" dirty="0" err="1"/>
              <a:t>Intergroup</a:t>
            </a:r>
            <a:endParaRPr lang="en-US" dirty="0"/>
          </a:p>
        </p:txBody>
      </p:sp>
      <p:sp>
        <p:nvSpPr>
          <p:cNvPr id="24" name="CasellaDiTesto 23">
            <a:extLst>
              <a:ext uri="{FF2B5EF4-FFF2-40B4-BE49-F238E27FC236}">
                <a16:creationId xmlns:a16="http://schemas.microsoft.com/office/drawing/2014/main" id="{D507F351-5C1E-D976-E930-23F08F8EE547}"/>
              </a:ext>
            </a:extLst>
          </p:cNvPr>
          <p:cNvSpPr txBox="1"/>
          <p:nvPr/>
        </p:nvSpPr>
        <p:spPr>
          <a:xfrm>
            <a:off x="587992" y="4850828"/>
            <a:ext cx="11103176" cy="646331"/>
          </a:xfrm>
          <a:prstGeom prst="rect">
            <a:avLst/>
          </a:prstGeom>
          <a:noFill/>
        </p:spPr>
        <p:txBody>
          <a:bodyPr wrap="square">
            <a:spAutoFit/>
          </a:bodyPr>
          <a:lstStyle/>
          <a:p>
            <a:r>
              <a:rPr lang="en-US" b="0" i="0" dirty="0">
                <a:solidFill>
                  <a:srgbClr val="000000"/>
                </a:solidFill>
                <a:effectLst/>
                <a:latin typeface="HKGrotesk"/>
              </a:rPr>
              <a:t>There is no consensus on the causal association between observed climate change and conflicts (IPCC 2022, 4-54)</a:t>
            </a:r>
            <a:endParaRPr lang="en-US" dirty="0">
              <a:solidFill>
                <a:srgbClr val="000000"/>
              </a:solidFill>
              <a:latin typeface="HKGrotesk"/>
            </a:endParaRPr>
          </a:p>
          <a:p>
            <a:r>
              <a:rPr lang="en-US" b="0" i="0" dirty="0">
                <a:solidFill>
                  <a:srgbClr val="000000"/>
                </a:solidFill>
                <a:effectLst/>
                <a:latin typeface="HKGrotesk"/>
              </a:rPr>
              <a:t>However, researchers agree that climate change contributes to increased conflict, along indirect pathways</a:t>
            </a:r>
            <a:endParaRPr lang="en-US" dirty="0"/>
          </a:p>
        </p:txBody>
      </p:sp>
      <p:cxnSp>
        <p:nvCxnSpPr>
          <p:cNvPr id="26" name="Connettore 2 25">
            <a:extLst>
              <a:ext uri="{FF2B5EF4-FFF2-40B4-BE49-F238E27FC236}">
                <a16:creationId xmlns:a16="http://schemas.microsoft.com/office/drawing/2014/main" id="{2E24F183-2CD2-96DD-46AB-FC623BC4D3F5}"/>
              </a:ext>
            </a:extLst>
          </p:cNvPr>
          <p:cNvCxnSpPr/>
          <p:nvPr/>
        </p:nvCxnSpPr>
        <p:spPr>
          <a:xfrm>
            <a:off x="5660547" y="4169237"/>
            <a:ext cx="0" cy="5745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E8B464A0-0852-B1B3-3605-661E359CF68E}"/>
              </a:ext>
            </a:extLst>
          </p:cNvPr>
          <p:cNvSpPr txBox="1"/>
          <p:nvPr/>
        </p:nvSpPr>
        <p:spPr>
          <a:xfrm>
            <a:off x="2836758" y="5917139"/>
            <a:ext cx="6096000" cy="369332"/>
          </a:xfrm>
          <a:prstGeom prst="rect">
            <a:avLst/>
          </a:prstGeom>
          <a:noFill/>
        </p:spPr>
        <p:txBody>
          <a:bodyPr wrap="square">
            <a:spAutoFit/>
          </a:bodyPr>
          <a:lstStyle/>
          <a:p>
            <a:r>
              <a:rPr lang="en-US" dirty="0">
                <a:solidFill>
                  <a:srgbClr val="000000"/>
                </a:solidFill>
                <a:latin typeface="HKGrotesk"/>
              </a:rPr>
              <a:t>causal chain resulting in the creation or exacerbation of conflict</a:t>
            </a:r>
          </a:p>
        </p:txBody>
      </p:sp>
      <p:cxnSp>
        <p:nvCxnSpPr>
          <p:cNvPr id="29" name="Connettore 2 28">
            <a:extLst>
              <a:ext uri="{FF2B5EF4-FFF2-40B4-BE49-F238E27FC236}">
                <a16:creationId xmlns:a16="http://schemas.microsoft.com/office/drawing/2014/main" id="{5377D7FE-C25D-AD18-2822-39CEE08A29A6}"/>
              </a:ext>
            </a:extLst>
          </p:cNvPr>
          <p:cNvCxnSpPr>
            <a:cxnSpLocks/>
          </p:cNvCxnSpPr>
          <p:nvPr/>
        </p:nvCxnSpPr>
        <p:spPr>
          <a:xfrm>
            <a:off x="5660547" y="5640914"/>
            <a:ext cx="0" cy="276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53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6F7B85-0C1F-4B82-2FDA-C2A488822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75" y="717052"/>
            <a:ext cx="6381750" cy="5705475"/>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30D5551-4C38-A4B4-971E-AAB689AD9D75}"/>
              </a:ext>
            </a:extLst>
          </p:cNvPr>
          <p:cNvSpPr txBox="1"/>
          <p:nvPr/>
        </p:nvSpPr>
        <p:spPr>
          <a:xfrm>
            <a:off x="787879" y="1279821"/>
            <a:ext cx="4017034" cy="830997"/>
          </a:xfrm>
          <a:prstGeom prst="rect">
            <a:avLst/>
          </a:prstGeom>
          <a:noFill/>
        </p:spPr>
        <p:txBody>
          <a:bodyPr wrap="square">
            <a:spAutoFit/>
          </a:bodyPr>
          <a:lstStyle/>
          <a:p>
            <a:pPr algn="ctr"/>
            <a:r>
              <a:rPr lang="en-US" sz="2400" dirty="0"/>
              <a:t>complex pathways connecting climate and conflict</a:t>
            </a:r>
          </a:p>
        </p:txBody>
      </p:sp>
      <p:pic>
        <p:nvPicPr>
          <p:cNvPr id="5" name="Immagine 4">
            <a:extLst>
              <a:ext uri="{FF2B5EF4-FFF2-40B4-BE49-F238E27FC236}">
                <a16:creationId xmlns:a16="http://schemas.microsoft.com/office/drawing/2014/main" id="{E75F89B9-942B-9044-5896-B47CDD41ECF2}"/>
              </a:ext>
            </a:extLst>
          </p:cNvPr>
          <p:cNvPicPr>
            <a:picLocks noChangeAspect="1"/>
          </p:cNvPicPr>
          <p:nvPr/>
        </p:nvPicPr>
        <p:blipFill>
          <a:blip r:embed="rId3"/>
          <a:stretch>
            <a:fillRect/>
          </a:stretch>
        </p:blipFill>
        <p:spPr>
          <a:xfrm>
            <a:off x="219075" y="3042712"/>
            <a:ext cx="5778797" cy="1054154"/>
          </a:xfrm>
          <a:prstGeom prst="rect">
            <a:avLst/>
          </a:prstGeom>
        </p:spPr>
      </p:pic>
    </p:spTree>
    <p:extLst>
      <p:ext uri="{BB962C8B-B14F-4D97-AF65-F5344CB8AC3E}">
        <p14:creationId xmlns:p14="http://schemas.microsoft.com/office/powerpoint/2010/main" val="2236024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C18F431C-84FF-EA49-E603-43AB281363DF}"/>
              </a:ext>
            </a:extLst>
          </p:cNvPr>
          <p:cNvSpPr txBox="1"/>
          <p:nvPr/>
        </p:nvSpPr>
        <p:spPr>
          <a:xfrm>
            <a:off x="850647" y="1099296"/>
            <a:ext cx="10287506" cy="3416320"/>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b="1" dirty="0"/>
              <a:t>conflict in Sudan’s Darfur </a:t>
            </a:r>
            <a:r>
              <a:rPr lang="en-US" dirty="0"/>
              <a:t>: correlation of </a:t>
            </a:r>
            <a:r>
              <a:rPr lang="en-US" b="1" dirty="0"/>
              <a:t>resource scarcity </a:t>
            </a:r>
            <a:r>
              <a:rPr lang="en-US" dirty="0"/>
              <a:t>due to rapid </a:t>
            </a:r>
            <a:r>
              <a:rPr lang="en-US" b="1" dirty="0"/>
              <a:t>desertification</a:t>
            </a:r>
            <a:r>
              <a:rPr lang="en-US" dirty="0"/>
              <a:t> and drought with the erosion of peaceful coexistence of the African and Arabic </a:t>
            </a:r>
            <a:r>
              <a:rPr lang="en-US" b="1" dirty="0"/>
              <a:t>agriculturist communities</a:t>
            </a:r>
            <a:r>
              <a:rPr lang="en-US" dirty="0"/>
              <a:t>. </a:t>
            </a:r>
          </a:p>
          <a:p>
            <a:pPr marL="285750" indent="-285750">
              <a:buFont typeface="Arial" panose="020B0604020202020204" pitchFamily="34" charset="0"/>
              <a:buChar char="•"/>
            </a:pPr>
            <a:r>
              <a:rPr lang="en-US" b="1" dirty="0"/>
              <a:t>Water scarcity </a:t>
            </a:r>
            <a:r>
              <a:rPr lang="en-US" dirty="0"/>
              <a:t>driven by climate change linked to the </a:t>
            </a:r>
            <a:r>
              <a:rPr lang="en-US" b="1" dirty="0"/>
              <a:t>civil war in Syria</a:t>
            </a:r>
          </a:p>
          <a:p>
            <a:pPr marL="285750" indent="-285750">
              <a:buFont typeface="Arial" panose="020B0604020202020204" pitchFamily="34" charset="0"/>
              <a:buChar char="•"/>
            </a:pPr>
            <a:r>
              <a:rPr lang="en-US" dirty="0"/>
              <a:t>Vanuatu witnessed a 300% increase in new </a:t>
            </a:r>
            <a:r>
              <a:rPr lang="en-US" b="1" dirty="0"/>
              <a:t>domestic violence cases</a:t>
            </a:r>
            <a:r>
              <a:rPr lang="en-US" dirty="0"/>
              <a:t>, reported by the </a:t>
            </a:r>
            <a:r>
              <a:rPr lang="en-US" dirty="0" err="1"/>
              <a:t>Tanna</a:t>
            </a:r>
            <a:r>
              <a:rPr lang="en-US" dirty="0"/>
              <a:t> Women’s Counselling Centre, after two </a:t>
            </a:r>
            <a:r>
              <a:rPr lang="en-US" b="1" dirty="0"/>
              <a:t>tropical cyclones </a:t>
            </a:r>
            <a:r>
              <a:rPr lang="en-US" dirty="0"/>
              <a:t>hit the Western division of Fiji in 2012. </a:t>
            </a:r>
          </a:p>
          <a:p>
            <a:pPr marL="285750" indent="-285750">
              <a:buFont typeface="Arial" panose="020B0604020202020204" pitchFamily="34" charset="0"/>
              <a:buChar char="•"/>
            </a:pPr>
            <a:r>
              <a:rPr lang="en-US" dirty="0"/>
              <a:t>A decade-long </a:t>
            </a:r>
            <a:r>
              <a:rPr lang="en-US" b="1" dirty="0"/>
              <a:t>drought</a:t>
            </a:r>
            <a:r>
              <a:rPr lang="en-US" dirty="0"/>
              <a:t> causing shrinkage of Lake Chad gave rise to confrontations and </a:t>
            </a:r>
            <a:r>
              <a:rPr lang="en-US" b="1" dirty="0"/>
              <a:t>competition between farmers</a:t>
            </a:r>
            <a:r>
              <a:rPr lang="en-US" dirty="0"/>
              <a:t>.</a:t>
            </a:r>
          </a:p>
          <a:p>
            <a:pPr marL="285750" indent="-285750">
              <a:buFont typeface="Arial" panose="020B0604020202020204" pitchFamily="34" charset="0"/>
              <a:buChar char="•"/>
            </a:pPr>
            <a:r>
              <a:rPr lang="en-US" dirty="0"/>
              <a:t>Literature focusing on South Asia and South-East Asia categorize the regions as being greatly affected by both climate change and conflict. </a:t>
            </a:r>
          </a:p>
          <a:p>
            <a:pPr marL="285750" indent="-285750">
              <a:buFont typeface="Arial" panose="020B0604020202020204" pitchFamily="34" charset="0"/>
              <a:buChar char="•"/>
            </a:pPr>
            <a:r>
              <a:rPr lang="en-US" b="1" dirty="0"/>
              <a:t>Floods</a:t>
            </a:r>
            <a:r>
              <a:rPr lang="en-US" dirty="0"/>
              <a:t> were seen to augment the support and strength of the Islamist group Jamaat-</a:t>
            </a:r>
            <a:r>
              <a:rPr lang="en-US" dirty="0" err="1"/>
              <a:t>ud</a:t>
            </a:r>
            <a:r>
              <a:rPr lang="en-US" dirty="0"/>
              <a:t>-</a:t>
            </a:r>
            <a:r>
              <a:rPr lang="en-US" dirty="0" err="1"/>
              <a:t>Dawa</a:t>
            </a:r>
            <a:r>
              <a:rPr lang="en-US" dirty="0"/>
              <a:t> in Pakistan.</a:t>
            </a:r>
          </a:p>
          <a:p>
            <a:pPr marL="285750" indent="-285750">
              <a:buFont typeface="Arial" panose="020B0604020202020204" pitchFamily="34" charset="0"/>
              <a:buChar char="•"/>
            </a:pPr>
            <a:r>
              <a:rPr lang="en-US" dirty="0"/>
              <a:t>In conflict-ravaged nations such as Yemen and Somalia, devastating floods and droughts kill hundreds of people and force tens of thousands to </a:t>
            </a:r>
            <a:r>
              <a:rPr lang="en-US" b="1" dirty="0"/>
              <a:t>migrate</a:t>
            </a:r>
            <a:r>
              <a:rPr lang="en-US" dirty="0"/>
              <a:t> from their homes.</a:t>
            </a:r>
          </a:p>
        </p:txBody>
      </p:sp>
      <p:sp>
        <p:nvSpPr>
          <p:cNvPr id="5" name="CasellaDiTesto 4">
            <a:extLst>
              <a:ext uri="{FF2B5EF4-FFF2-40B4-BE49-F238E27FC236}">
                <a16:creationId xmlns:a16="http://schemas.microsoft.com/office/drawing/2014/main" id="{31C31AFC-C301-8389-BBB2-86E7E1E0325A}"/>
              </a:ext>
            </a:extLst>
          </p:cNvPr>
          <p:cNvSpPr txBox="1"/>
          <p:nvPr/>
        </p:nvSpPr>
        <p:spPr>
          <a:xfrm>
            <a:off x="962407" y="380784"/>
            <a:ext cx="6191026" cy="461665"/>
          </a:xfrm>
          <a:prstGeom prst="rect">
            <a:avLst/>
          </a:prstGeom>
          <a:noFill/>
        </p:spPr>
        <p:txBody>
          <a:bodyPr wrap="square">
            <a:spAutoFit/>
          </a:bodyPr>
          <a:lstStyle/>
          <a:p>
            <a:r>
              <a:rPr lang="en-US" sz="2400" dirty="0"/>
              <a:t>Examples</a:t>
            </a:r>
          </a:p>
        </p:txBody>
      </p:sp>
      <p:graphicFrame>
        <p:nvGraphicFramePr>
          <p:cNvPr id="2" name="Tabella 6">
            <a:extLst>
              <a:ext uri="{FF2B5EF4-FFF2-40B4-BE49-F238E27FC236}">
                <a16:creationId xmlns:a16="http://schemas.microsoft.com/office/drawing/2014/main" id="{2422EC16-E35E-60C1-6391-FB2042D8F738}"/>
              </a:ext>
            </a:extLst>
          </p:cNvPr>
          <p:cNvGraphicFramePr>
            <a:graphicFrameLocks noGrp="1"/>
          </p:cNvGraphicFramePr>
          <p:nvPr>
            <p:extLst>
              <p:ext uri="{D42A27DB-BD31-4B8C-83A1-F6EECF244321}">
                <p14:modId xmlns:p14="http://schemas.microsoft.com/office/powerpoint/2010/main" val="932466719"/>
              </p:ext>
            </p:extLst>
          </p:nvPr>
        </p:nvGraphicFramePr>
        <p:xfrm>
          <a:off x="1249680" y="4642894"/>
          <a:ext cx="9692640" cy="1651000"/>
        </p:xfrm>
        <a:graphic>
          <a:graphicData uri="http://schemas.openxmlformats.org/drawingml/2006/table">
            <a:tbl>
              <a:tblPr firstRow="1" bandRow="1">
                <a:tableStyleId>{5C22544A-7EE6-4342-B048-85BDC9FD1C3A}</a:tableStyleId>
              </a:tblPr>
              <a:tblGrid>
                <a:gridCol w="3230880">
                  <a:extLst>
                    <a:ext uri="{9D8B030D-6E8A-4147-A177-3AD203B41FA5}">
                      <a16:colId xmlns:a16="http://schemas.microsoft.com/office/drawing/2014/main" val="278704673"/>
                    </a:ext>
                  </a:extLst>
                </a:gridCol>
                <a:gridCol w="2194560">
                  <a:extLst>
                    <a:ext uri="{9D8B030D-6E8A-4147-A177-3AD203B41FA5}">
                      <a16:colId xmlns:a16="http://schemas.microsoft.com/office/drawing/2014/main" val="2212529092"/>
                    </a:ext>
                  </a:extLst>
                </a:gridCol>
                <a:gridCol w="4267200">
                  <a:extLst>
                    <a:ext uri="{9D8B030D-6E8A-4147-A177-3AD203B41FA5}">
                      <a16:colId xmlns:a16="http://schemas.microsoft.com/office/drawing/2014/main" val="3031196501"/>
                    </a:ext>
                  </a:extLst>
                </a:gridCol>
              </a:tblGrid>
              <a:tr h="370840">
                <a:tc>
                  <a:txBody>
                    <a:bodyPr/>
                    <a:lstStyle/>
                    <a:p>
                      <a:endParaRPr lang="en-US" dirty="0"/>
                    </a:p>
                  </a:txBody>
                  <a:tcPr/>
                </a:tc>
                <a:tc>
                  <a:txBody>
                    <a:bodyPr/>
                    <a:lstStyle/>
                    <a:p>
                      <a:pPr algn="ctr"/>
                      <a:r>
                        <a:rPr lang="it-IT" dirty="0"/>
                        <a:t>PRO</a:t>
                      </a:r>
                      <a:endParaRPr lang="en-US" dirty="0"/>
                    </a:p>
                  </a:txBody>
                  <a:tcPr/>
                </a:tc>
                <a:tc>
                  <a:txBody>
                    <a:bodyPr/>
                    <a:lstStyle/>
                    <a:p>
                      <a:pPr algn="ctr"/>
                      <a:r>
                        <a:rPr lang="it-IT" dirty="0"/>
                        <a:t>CONS</a:t>
                      </a:r>
                      <a:endParaRPr lang="en-US" dirty="0"/>
                    </a:p>
                  </a:txBody>
                  <a:tcPr/>
                </a:tc>
                <a:extLst>
                  <a:ext uri="{0D108BD9-81ED-4DB2-BD59-A6C34878D82A}">
                    <a16:rowId xmlns:a16="http://schemas.microsoft.com/office/drawing/2014/main" val="1759053812"/>
                  </a:ext>
                </a:extLst>
              </a:tr>
              <a:tr h="370840">
                <a:tc>
                  <a:txBody>
                    <a:bodyPr/>
                    <a:lstStyle/>
                    <a:p>
                      <a:pPr algn="ctr"/>
                      <a:r>
                        <a:rPr lang="en-US" dirty="0"/>
                        <a:t>Case studies </a:t>
                      </a:r>
                    </a:p>
                  </a:txBody>
                  <a:tcPr/>
                </a:tc>
                <a:tc>
                  <a:txBody>
                    <a:bodyPr/>
                    <a:lstStyle/>
                    <a:p>
                      <a:pPr algn="ctr"/>
                      <a:r>
                        <a:rPr lang="en-US" dirty="0"/>
                        <a:t>More accurate</a:t>
                      </a:r>
                    </a:p>
                  </a:txBody>
                  <a:tcPr/>
                </a:tc>
                <a:tc>
                  <a:txBody>
                    <a:bodyPr/>
                    <a:lstStyle/>
                    <a:p>
                      <a:pPr algn="ctr"/>
                      <a:r>
                        <a:rPr lang="en-US" dirty="0"/>
                        <a:t>Not robust to generalization, </a:t>
                      </a:r>
                    </a:p>
                    <a:p>
                      <a:pPr algn="ctr"/>
                      <a:r>
                        <a:rPr lang="en-US" dirty="0"/>
                        <a:t>complex to be parametrized</a:t>
                      </a:r>
                    </a:p>
                  </a:txBody>
                  <a:tcPr/>
                </a:tc>
                <a:extLst>
                  <a:ext uri="{0D108BD9-81ED-4DB2-BD59-A6C34878D82A}">
                    <a16:rowId xmlns:a16="http://schemas.microsoft.com/office/drawing/2014/main" val="160812173"/>
                  </a:ext>
                </a:extLst>
              </a:tr>
              <a:tr h="370840">
                <a:tc>
                  <a:txBody>
                    <a:bodyPr/>
                    <a:lstStyle/>
                    <a:p>
                      <a:pPr algn="ctr"/>
                      <a:r>
                        <a:rPr lang="en-US" dirty="0"/>
                        <a:t>General models</a:t>
                      </a:r>
                    </a:p>
                  </a:txBody>
                  <a:tcPr/>
                </a:tc>
                <a:tc>
                  <a:txBody>
                    <a:bodyPr/>
                    <a:lstStyle/>
                    <a:p>
                      <a:pPr algn="ctr"/>
                      <a:r>
                        <a:rPr lang="it-IT" dirty="0" err="1"/>
                        <a:t>Generality</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Difficult to be applied to single cases due to the high variability of situations (useless)</a:t>
                      </a:r>
                    </a:p>
                  </a:txBody>
                  <a:tcPr/>
                </a:tc>
                <a:extLst>
                  <a:ext uri="{0D108BD9-81ED-4DB2-BD59-A6C34878D82A}">
                    <a16:rowId xmlns:a16="http://schemas.microsoft.com/office/drawing/2014/main" val="394649819"/>
                  </a:ext>
                </a:extLst>
              </a:tr>
            </a:tbl>
          </a:graphicData>
        </a:graphic>
      </p:graphicFrame>
    </p:spTree>
    <p:extLst>
      <p:ext uri="{BB962C8B-B14F-4D97-AF65-F5344CB8AC3E}">
        <p14:creationId xmlns:p14="http://schemas.microsoft.com/office/powerpoint/2010/main" val="8309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784F547-0897-AEDE-06D2-F9087F704FDD}"/>
              </a:ext>
            </a:extLst>
          </p:cNvPr>
          <p:cNvPicPr>
            <a:picLocks noChangeAspect="1"/>
          </p:cNvPicPr>
          <p:nvPr/>
        </p:nvPicPr>
        <p:blipFill>
          <a:blip r:embed="rId2"/>
          <a:stretch>
            <a:fillRect/>
          </a:stretch>
        </p:blipFill>
        <p:spPr>
          <a:xfrm>
            <a:off x="757856" y="1988851"/>
            <a:ext cx="5531134" cy="1035103"/>
          </a:xfrm>
          <a:prstGeom prst="rect">
            <a:avLst/>
          </a:prstGeom>
        </p:spPr>
      </p:pic>
      <p:pic>
        <p:nvPicPr>
          <p:cNvPr id="5" name="Immagine 4">
            <a:extLst>
              <a:ext uri="{FF2B5EF4-FFF2-40B4-BE49-F238E27FC236}">
                <a16:creationId xmlns:a16="http://schemas.microsoft.com/office/drawing/2014/main" id="{D48AF859-2001-6B18-826C-BFD2AF23D6F3}"/>
              </a:ext>
            </a:extLst>
          </p:cNvPr>
          <p:cNvPicPr>
            <a:picLocks noChangeAspect="1"/>
          </p:cNvPicPr>
          <p:nvPr/>
        </p:nvPicPr>
        <p:blipFill>
          <a:blip r:embed="rId3"/>
          <a:stretch>
            <a:fillRect/>
          </a:stretch>
        </p:blipFill>
        <p:spPr>
          <a:xfrm>
            <a:off x="6349040" y="2026953"/>
            <a:ext cx="5359675" cy="997001"/>
          </a:xfrm>
          <a:prstGeom prst="rect">
            <a:avLst/>
          </a:prstGeom>
        </p:spPr>
      </p:pic>
      <p:sp>
        <p:nvSpPr>
          <p:cNvPr id="6" name="CasellaDiTesto 5">
            <a:extLst>
              <a:ext uri="{FF2B5EF4-FFF2-40B4-BE49-F238E27FC236}">
                <a16:creationId xmlns:a16="http://schemas.microsoft.com/office/drawing/2014/main" id="{C03B8E23-0BA3-489C-3981-898C8D25FBCE}"/>
              </a:ext>
            </a:extLst>
          </p:cNvPr>
          <p:cNvSpPr txBox="1"/>
          <p:nvPr/>
        </p:nvSpPr>
        <p:spPr>
          <a:xfrm>
            <a:off x="915027" y="4693488"/>
            <a:ext cx="10868025" cy="1754326"/>
          </a:xfrm>
          <a:prstGeom prst="rect">
            <a:avLst/>
          </a:prstGeom>
          <a:noFill/>
        </p:spPr>
        <p:txBody>
          <a:bodyPr wrap="square" rtlCol="0">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b="1" dirty="0"/>
              <a:t>Cross-</a:t>
            </a:r>
            <a:r>
              <a:rPr lang="it-IT" b="1" dirty="0" err="1"/>
              <a:t>sectional</a:t>
            </a:r>
            <a:r>
              <a:rPr lang="it-IT" b="1" dirty="0"/>
              <a:t> </a:t>
            </a:r>
            <a:r>
              <a:rPr lang="it-IT" b="1" dirty="0" err="1"/>
              <a:t>approaches</a:t>
            </a:r>
            <a:r>
              <a:rPr lang="it-IT" dirty="0"/>
              <a:t> (</a:t>
            </a:r>
            <a:r>
              <a:rPr lang="it-IT" dirty="0" err="1"/>
              <a:t>populations</a:t>
            </a:r>
            <a:r>
              <a:rPr lang="it-IT" dirty="0"/>
              <a:t> </a:t>
            </a:r>
            <a:r>
              <a:rPr lang="it-IT" dirty="0" err="1"/>
              <a:t>inhabiting</a:t>
            </a:r>
            <a:r>
              <a:rPr lang="it-IT" dirty="0"/>
              <a:t> </a:t>
            </a:r>
            <a:r>
              <a:rPr lang="it-IT" dirty="0" err="1"/>
              <a:t>different</a:t>
            </a:r>
            <a:r>
              <a:rPr lang="it-IT" dirty="0"/>
              <a:t> locations are </a:t>
            </a:r>
            <a:r>
              <a:rPr lang="it-IT" dirty="0" err="1"/>
              <a:t>assumed</a:t>
            </a:r>
            <a:r>
              <a:rPr lang="it-IT" dirty="0"/>
              <a:t> to be </a:t>
            </a:r>
            <a:r>
              <a:rPr lang="it-IT" dirty="0" err="1"/>
              <a:t>identical</a:t>
            </a:r>
            <a:r>
              <a:rPr lang="it-IT" dirty="0"/>
              <a:t>)</a:t>
            </a:r>
          </a:p>
          <a:p>
            <a:pPr marL="285750" indent="-285750">
              <a:buFont typeface="Arial" panose="020B0604020202020204" pitchFamily="34" charset="0"/>
              <a:buChar char="•"/>
            </a:pPr>
            <a:r>
              <a:rPr lang="it-IT" b="1" dirty="0"/>
              <a:t>Times-</a:t>
            </a:r>
            <a:r>
              <a:rPr lang="it-IT" b="1" dirty="0" err="1"/>
              <a:t>series</a:t>
            </a:r>
            <a:r>
              <a:rPr lang="it-IT" b="1" dirty="0"/>
              <a:t> </a:t>
            </a:r>
            <a:r>
              <a:rPr lang="it-IT" b="1" dirty="0" err="1"/>
              <a:t>variation</a:t>
            </a:r>
            <a:r>
              <a:rPr lang="it-IT" b="1" dirty="0"/>
              <a:t> </a:t>
            </a:r>
            <a:r>
              <a:rPr lang="it-IT" dirty="0"/>
              <a:t>(single </a:t>
            </a:r>
            <a:r>
              <a:rPr lang="it-IT" dirty="0" err="1"/>
              <a:t>population</a:t>
            </a:r>
            <a:r>
              <a:rPr lang="it-IT" dirty="0"/>
              <a:t> </a:t>
            </a:r>
            <a:r>
              <a:rPr lang="it-IT" dirty="0" err="1"/>
              <a:t>is</a:t>
            </a:r>
            <a:r>
              <a:rPr lang="it-IT" dirty="0"/>
              <a:t> </a:t>
            </a:r>
            <a:r>
              <a:rPr lang="it-IT" dirty="0" err="1"/>
              <a:t>both</a:t>
            </a:r>
            <a:r>
              <a:rPr lang="it-IT" dirty="0"/>
              <a:t> the control and the treatment </a:t>
            </a:r>
            <a:r>
              <a:rPr lang="it-IT" dirty="0" err="1"/>
              <a:t>population</a:t>
            </a:r>
            <a:r>
              <a:rPr lang="it-IT" dirty="0"/>
              <a:t>) </a:t>
            </a:r>
          </a:p>
          <a:p>
            <a:pPr marL="285750" indent="-285750">
              <a:buFont typeface="Arial" panose="020B0604020202020204" pitchFamily="34" charset="0"/>
              <a:buChar char="•"/>
            </a:pPr>
            <a:r>
              <a:rPr lang="it-IT" dirty="0"/>
              <a:t>Use </a:t>
            </a:r>
            <a:r>
              <a:rPr lang="it-IT" b="1" dirty="0" err="1"/>
              <a:t>natural</a:t>
            </a:r>
            <a:r>
              <a:rPr lang="it-IT" b="1" dirty="0"/>
              <a:t> </a:t>
            </a:r>
            <a:r>
              <a:rPr lang="it-IT" b="1" dirty="0" err="1"/>
              <a:t>experiments</a:t>
            </a:r>
            <a:r>
              <a:rPr lang="it-IT" b="1" dirty="0"/>
              <a:t> </a:t>
            </a:r>
            <a:r>
              <a:rPr lang="it-IT" dirty="0"/>
              <a:t>:  </a:t>
            </a:r>
            <a:r>
              <a:rPr lang="it-IT" dirty="0" err="1"/>
              <a:t>variations</a:t>
            </a:r>
            <a:r>
              <a:rPr lang="it-IT" dirty="0"/>
              <a:t> in </a:t>
            </a:r>
            <a:r>
              <a:rPr lang="it-IT" dirty="0" err="1"/>
              <a:t>climate</a:t>
            </a:r>
            <a:r>
              <a:rPr lang="it-IT" dirty="0"/>
              <a:t> over time </a:t>
            </a:r>
            <a:r>
              <a:rPr lang="it-IT" dirty="0" err="1"/>
              <a:t>that</a:t>
            </a:r>
            <a:r>
              <a:rPr lang="it-IT" dirty="0"/>
              <a:t> are </a:t>
            </a:r>
            <a:r>
              <a:rPr lang="it-IT" dirty="0" err="1"/>
              <a:t>independent</a:t>
            </a:r>
            <a:r>
              <a:rPr lang="it-IT" dirty="0"/>
              <a:t> of </a:t>
            </a:r>
            <a:r>
              <a:rPr lang="it-IT" dirty="0" err="1"/>
              <a:t>other</a:t>
            </a:r>
            <a:r>
              <a:rPr lang="it-IT" dirty="0"/>
              <a:t> </a:t>
            </a:r>
            <a:r>
              <a:rPr lang="it-IT" dirty="0" err="1"/>
              <a:t>variables</a:t>
            </a:r>
            <a:r>
              <a:rPr lang="it-IT" dirty="0"/>
              <a:t> </a:t>
            </a:r>
            <a:r>
              <a:rPr lang="it-IT" dirty="0" err="1"/>
              <a:t>that</a:t>
            </a:r>
            <a:r>
              <a:rPr lang="it-IT" dirty="0"/>
              <a:t> </a:t>
            </a:r>
            <a:r>
              <a:rPr lang="it-IT" dirty="0" err="1"/>
              <a:t>also</a:t>
            </a:r>
            <a:r>
              <a:rPr lang="it-IT" dirty="0"/>
              <a:t>              </a:t>
            </a:r>
            <a:r>
              <a:rPr lang="it-IT" dirty="0" err="1"/>
              <a:t>affect</a:t>
            </a:r>
            <a:r>
              <a:rPr lang="it-IT" dirty="0"/>
              <a:t> </a:t>
            </a:r>
            <a:r>
              <a:rPr lang="it-IT" dirty="0" err="1"/>
              <a:t>conflict</a:t>
            </a:r>
            <a:r>
              <a:rPr lang="it-IT" dirty="0"/>
              <a:t>.</a:t>
            </a:r>
          </a:p>
          <a:p>
            <a:endParaRPr lang="en-US" dirty="0"/>
          </a:p>
        </p:txBody>
      </p:sp>
      <p:grpSp>
        <p:nvGrpSpPr>
          <p:cNvPr id="2" name="Gruppo 1">
            <a:extLst>
              <a:ext uri="{FF2B5EF4-FFF2-40B4-BE49-F238E27FC236}">
                <a16:creationId xmlns:a16="http://schemas.microsoft.com/office/drawing/2014/main" id="{21FD476B-1EB6-1CA9-096B-3B1945669435}"/>
              </a:ext>
            </a:extLst>
          </p:cNvPr>
          <p:cNvGrpSpPr/>
          <p:nvPr/>
        </p:nvGrpSpPr>
        <p:grpSpPr>
          <a:xfrm>
            <a:off x="3916726" y="376360"/>
            <a:ext cx="4744528" cy="1317789"/>
            <a:chOff x="4284349" y="376360"/>
            <a:chExt cx="4744528" cy="1317789"/>
          </a:xfrm>
        </p:grpSpPr>
        <p:sp>
          <p:nvSpPr>
            <p:cNvPr id="11" name="CasellaDiTesto 10">
              <a:extLst>
                <a:ext uri="{FF2B5EF4-FFF2-40B4-BE49-F238E27FC236}">
                  <a16:creationId xmlns:a16="http://schemas.microsoft.com/office/drawing/2014/main" id="{9C55DA55-D1E1-FE64-3E06-E156AD3AC60F}"/>
                </a:ext>
              </a:extLst>
            </p:cNvPr>
            <p:cNvSpPr txBox="1"/>
            <p:nvPr/>
          </p:nvSpPr>
          <p:spPr>
            <a:xfrm>
              <a:off x="4284349" y="773644"/>
              <a:ext cx="4744528" cy="523220"/>
            </a:xfrm>
            <a:prstGeom prst="rect">
              <a:avLst/>
            </a:prstGeom>
            <a:noFill/>
          </p:spPr>
          <p:txBody>
            <a:bodyPr wrap="square" rtlCol="0">
              <a:spAutoFit/>
            </a:bodyPr>
            <a:lstStyle/>
            <a:p>
              <a:r>
                <a:rPr lang="it-IT" sz="2800" dirty="0"/>
                <a:t>Meta Analysis</a:t>
              </a:r>
              <a:endParaRPr lang="en-US" sz="2800" dirty="0"/>
            </a:p>
          </p:txBody>
        </p:sp>
        <p:pic>
          <p:nvPicPr>
            <p:cNvPr id="5122" name="Picture 2" descr="Pin by Axiu_zbbbbb on 画册 | School leadership, Meta analysis, Analysis">
              <a:extLst>
                <a:ext uri="{FF2B5EF4-FFF2-40B4-BE49-F238E27FC236}">
                  <a16:creationId xmlns:a16="http://schemas.microsoft.com/office/drawing/2014/main" id="{48CC6DCE-D048-2F37-3EFC-43F24FEA6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625" y="376360"/>
              <a:ext cx="1393011" cy="131778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asellaDiTesto 3">
            <a:extLst>
              <a:ext uri="{FF2B5EF4-FFF2-40B4-BE49-F238E27FC236}">
                <a16:creationId xmlns:a16="http://schemas.microsoft.com/office/drawing/2014/main" id="{6F02ED1D-87D8-A3E5-BF21-355954D5177D}"/>
              </a:ext>
            </a:extLst>
          </p:cNvPr>
          <p:cNvSpPr txBox="1"/>
          <p:nvPr/>
        </p:nvSpPr>
        <p:spPr>
          <a:xfrm>
            <a:off x="580263" y="3468162"/>
            <a:ext cx="3090560" cy="1200329"/>
          </a:xfrm>
          <a:prstGeom prst="rect">
            <a:avLst/>
          </a:prstGeom>
          <a:noFill/>
        </p:spPr>
        <p:txBody>
          <a:bodyPr wrap="square" rtlCol="0">
            <a:spAutoFit/>
          </a:bodyPr>
          <a:lstStyle/>
          <a:p>
            <a:pPr algn="just"/>
            <a:r>
              <a:rPr lang="it-IT" dirty="0" err="1"/>
              <a:t>Catastrphic</a:t>
            </a:r>
            <a:r>
              <a:rPr lang="it-IT" dirty="0"/>
              <a:t> </a:t>
            </a:r>
            <a:r>
              <a:rPr lang="it-IT" b="1" dirty="0" err="1"/>
              <a:t>climate</a:t>
            </a:r>
            <a:r>
              <a:rPr lang="it-IT" b="1" dirty="0"/>
              <a:t> events </a:t>
            </a:r>
            <a:r>
              <a:rPr lang="it-IT" dirty="0" err="1"/>
              <a:t>as</a:t>
            </a:r>
            <a:r>
              <a:rPr lang="it-IT" dirty="0"/>
              <a:t> </a:t>
            </a:r>
            <a:r>
              <a:rPr lang="it-IT" dirty="0" err="1"/>
              <a:t>well</a:t>
            </a:r>
            <a:r>
              <a:rPr lang="it-IT" dirty="0"/>
              <a:t> </a:t>
            </a:r>
            <a:r>
              <a:rPr lang="it-IT" dirty="0" err="1"/>
              <a:t>as</a:t>
            </a:r>
            <a:r>
              <a:rPr lang="it-IT" dirty="0"/>
              <a:t> </a:t>
            </a:r>
            <a:r>
              <a:rPr lang="en-US" dirty="0"/>
              <a:t>deviations from normal precipitation and temperatures</a:t>
            </a:r>
            <a:r>
              <a:rPr lang="it-IT" dirty="0"/>
              <a:t> lead to </a:t>
            </a:r>
            <a:r>
              <a:rPr lang="it-IT" b="1" dirty="0" err="1"/>
              <a:t>resource</a:t>
            </a:r>
            <a:r>
              <a:rPr lang="it-IT" b="1" dirty="0"/>
              <a:t> </a:t>
            </a:r>
            <a:r>
              <a:rPr lang="it-IT" b="1" dirty="0" err="1"/>
              <a:t>scarcity</a:t>
            </a:r>
            <a:endParaRPr lang="it-IT" b="1" dirty="0"/>
          </a:p>
        </p:txBody>
      </p:sp>
      <p:sp>
        <p:nvSpPr>
          <p:cNvPr id="7" name="CasellaDiTesto 6">
            <a:extLst>
              <a:ext uri="{FF2B5EF4-FFF2-40B4-BE49-F238E27FC236}">
                <a16:creationId xmlns:a16="http://schemas.microsoft.com/office/drawing/2014/main" id="{54D89ADC-EEAE-E37B-D895-3A9D5E79F8B1}"/>
              </a:ext>
            </a:extLst>
          </p:cNvPr>
          <p:cNvSpPr txBox="1"/>
          <p:nvPr/>
        </p:nvSpPr>
        <p:spPr>
          <a:xfrm>
            <a:off x="9028877" y="3606662"/>
            <a:ext cx="2708474" cy="923330"/>
          </a:xfrm>
          <a:prstGeom prst="rect">
            <a:avLst/>
          </a:prstGeom>
          <a:noFill/>
        </p:spPr>
        <p:txBody>
          <a:bodyPr wrap="square">
            <a:spAutoFit/>
          </a:bodyPr>
          <a:lstStyle/>
          <a:p>
            <a:pPr algn="just"/>
            <a:r>
              <a:rPr lang="en-US" dirty="0"/>
              <a:t>This relationship is apparent across </a:t>
            </a:r>
            <a:r>
              <a:rPr lang="en-US" b="1" dirty="0"/>
              <a:t>all spatial </a:t>
            </a:r>
            <a:r>
              <a:rPr lang="en-US" dirty="0"/>
              <a:t>scales </a:t>
            </a:r>
            <a:r>
              <a:rPr lang="en-US" b="1" dirty="0"/>
              <a:t>and temporal scales</a:t>
            </a:r>
          </a:p>
        </p:txBody>
      </p:sp>
      <p:cxnSp>
        <p:nvCxnSpPr>
          <p:cNvPr id="8" name="Connettore 2 7">
            <a:extLst>
              <a:ext uri="{FF2B5EF4-FFF2-40B4-BE49-F238E27FC236}">
                <a16:creationId xmlns:a16="http://schemas.microsoft.com/office/drawing/2014/main" id="{A6C2BB4B-63E4-B1E8-1245-A1E7B9211DFF}"/>
              </a:ext>
            </a:extLst>
          </p:cNvPr>
          <p:cNvCxnSpPr>
            <a:cxnSpLocks/>
          </p:cNvCxnSpPr>
          <p:nvPr/>
        </p:nvCxnSpPr>
        <p:spPr>
          <a:xfrm>
            <a:off x="3916726" y="4094856"/>
            <a:ext cx="60470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CB5BAC52-F4FF-C5F9-B73A-C667963F318D}"/>
              </a:ext>
            </a:extLst>
          </p:cNvPr>
          <p:cNvSpPr txBox="1"/>
          <p:nvPr/>
        </p:nvSpPr>
        <p:spPr>
          <a:xfrm>
            <a:off x="4815966" y="3606662"/>
            <a:ext cx="3275411" cy="923330"/>
          </a:xfrm>
          <a:prstGeom prst="rect">
            <a:avLst/>
          </a:prstGeom>
          <a:noFill/>
        </p:spPr>
        <p:txBody>
          <a:bodyPr wrap="square">
            <a:spAutoFit/>
          </a:bodyPr>
          <a:lstStyle/>
          <a:p>
            <a:pPr algn="just"/>
            <a:r>
              <a:rPr lang="it-IT" dirty="0" err="1"/>
              <a:t>This</a:t>
            </a:r>
            <a:r>
              <a:rPr lang="it-IT" dirty="0"/>
              <a:t> </a:t>
            </a:r>
            <a:r>
              <a:rPr lang="it-IT" dirty="0" err="1"/>
              <a:t>causes</a:t>
            </a:r>
            <a:r>
              <a:rPr lang="it-IT" dirty="0"/>
              <a:t> </a:t>
            </a:r>
            <a:r>
              <a:rPr lang="it-IT" b="1" dirty="0" err="1"/>
              <a:t>migration</a:t>
            </a:r>
            <a:r>
              <a:rPr lang="it-IT" dirty="0"/>
              <a:t> and the </a:t>
            </a:r>
            <a:r>
              <a:rPr lang="it-IT" dirty="0" err="1"/>
              <a:t>emergence</a:t>
            </a:r>
            <a:r>
              <a:rPr lang="it-IT" dirty="0"/>
              <a:t> of new </a:t>
            </a:r>
            <a:r>
              <a:rPr lang="it-IT" dirty="0" err="1"/>
              <a:t>conflicts</a:t>
            </a:r>
            <a:r>
              <a:rPr lang="it-IT" dirty="0"/>
              <a:t>, or </a:t>
            </a:r>
            <a:r>
              <a:rPr lang="it-IT" dirty="0" err="1"/>
              <a:t>it</a:t>
            </a:r>
            <a:r>
              <a:rPr lang="it-IT" dirty="0"/>
              <a:t> triggers </a:t>
            </a:r>
            <a:r>
              <a:rPr lang="it-IT" dirty="0" err="1"/>
              <a:t>existing</a:t>
            </a:r>
            <a:r>
              <a:rPr lang="it-IT" dirty="0"/>
              <a:t>, </a:t>
            </a:r>
            <a:r>
              <a:rPr lang="it-IT" dirty="0" err="1"/>
              <a:t>latent</a:t>
            </a:r>
            <a:r>
              <a:rPr lang="it-IT" dirty="0"/>
              <a:t> </a:t>
            </a:r>
            <a:r>
              <a:rPr lang="it-IT" b="1" dirty="0" err="1"/>
              <a:t>conflicts</a:t>
            </a:r>
            <a:endParaRPr lang="en-US" b="1" dirty="0"/>
          </a:p>
        </p:txBody>
      </p:sp>
      <p:cxnSp>
        <p:nvCxnSpPr>
          <p:cNvPr id="10" name="Connettore 2 9">
            <a:extLst>
              <a:ext uri="{FF2B5EF4-FFF2-40B4-BE49-F238E27FC236}">
                <a16:creationId xmlns:a16="http://schemas.microsoft.com/office/drawing/2014/main" id="{E35B1D3B-26C6-A2AD-5ABD-469AE2E07E04}"/>
              </a:ext>
            </a:extLst>
          </p:cNvPr>
          <p:cNvCxnSpPr>
            <a:cxnSpLocks/>
          </p:cNvCxnSpPr>
          <p:nvPr/>
        </p:nvCxnSpPr>
        <p:spPr>
          <a:xfrm>
            <a:off x="8374751" y="3981772"/>
            <a:ext cx="44171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78B42A2-E5F5-2110-B825-78C9305635A4}"/>
              </a:ext>
            </a:extLst>
          </p:cNvPr>
          <p:cNvPicPr>
            <a:picLocks noChangeAspect="1"/>
          </p:cNvPicPr>
          <p:nvPr/>
        </p:nvPicPr>
        <p:blipFill>
          <a:blip r:embed="rId2"/>
          <a:stretch>
            <a:fillRect/>
          </a:stretch>
        </p:blipFill>
        <p:spPr>
          <a:xfrm>
            <a:off x="552165" y="2214753"/>
            <a:ext cx="5543835" cy="1016052"/>
          </a:xfrm>
          <a:prstGeom prst="rect">
            <a:avLst/>
          </a:prstGeom>
        </p:spPr>
      </p:pic>
      <p:pic>
        <p:nvPicPr>
          <p:cNvPr id="7" name="Immagine 6">
            <a:extLst>
              <a:ext uri="{FF2B5EF4-FFF2-40B4-BE49-F238E27FC236}">
                <a16:creationId xmlns:a16="http://schemas.microsoft.com/office/drawing/2014/main" id="{9BAA11D7-061C-9F29-C741-6051DD7C5212}"/>
              </a:ext>
            </a:extLst>
          </p:cNvPr>
          <p:cNvPicPr>
            <a:picLocks noChangeAspect="1"/>
          </p:cNvPicPr>
          <p:nvPr/>
        </p:nvPicPr>
        <p:blipFill>
          <a:blip r:embed="rId3"/>
          <a:stretch>
            <a:fillRect/>
          </a:stretch>
        </p:blipFill>
        <p:spPr>
          <a:xfrm>
            <a:off x="6264957" y="2214753"/>
            <a:ext cx="5429529" cy="977950"/>
          </a:xfrm>
          <a:prstGeom prst="rect">
            <a:avLst/>
          </a:prstGeom>
        </p:spPr>
      </p:pic>
      <p:sp>
        <p:nvSpPr>
          <p:cNvPr id="9" name="CasellaDiTesto 8">
            <a:extLst>
              <a:ext uri="{FF2B5EF4-FFF2-40B4-BE49-F238E27FC236}">
                <a16:creationId xmlns:a16="http://schemas.microsoft.com/office/drawing/2014/main" id="{007FBD66-5F83-F6D1-F140-7B8B63798481}"/>
              </a:ext>
            </a:extLst>
          </p:cNvPr>
          <p:cNvSpPr txBox="1"/>
          <p:nvPr/>
        </p:nvSpPr>
        <p:spPr>
          <a:xfrm>
            <a:off x="944970" y="4593375"/>
            <a:ext cx="10487563" cy="1477328"/>
          </a:xfrm>
          <a:prstGeom prst="rect">
            <a:avLst/>
          </a:prstGeom>
          <a:noFill/>
        </p:spPr>
        <p:txBody>
          <a:bodyPr wrap="square">
            <a:spAutoFit/>
          </a:bodyPr>
          <a:lstStyle/>
          <a:p>
            <a:r>
              <a:rPr lang="en-US" dirty="0"/>
              <a:t>Results :</a:t>
            </a:r>
          </a:p>
          <a:p>
            <a:pPr marL="285750" indent="-285750">
              <a:buFont typeface="Arial" panose="020B0604020202020204" pitchFamily="34" charset="0"/>
              <a:buChar char="•"/>
            </a:pPr>
            <a:r>
              <a:rPr lang="en-US" dirty="0"/>
              <a:t>The </a:t>
            </a:r>
            <a:r>
              <a:rPr lang="en-US" b="1" dirty="0"/>
              <a:t>effect of temperature </a:t>
            </a:r>
            <a:r>
              <a:rPr lang="en-US" dirty="0"/>
              <a:t>is generally larger than the effect of rainfall</a:t>
            </a:r>
          </a:p>
          <a:p>
            <a:pPr marL="285750" indent="-285750">
              <a:buFont typeface="Arial" panose="020B0604020202020204" pitchFamily="34" charset="0"/>
              <a:buChar char="•"/>
            </a:pPr>
            <a:r>
              <a:rPr lang="en-US" dirty="0"/>
              <a:t>The effect on </a:t>
            </a:r>
            <a:r>
              <a:rPr lang="en-US" b="1" dirty="0"/>
              <a:t>intergroup violence </a:t>
            </a:r>
            <a:r>
              <a:rPr lang="en-US" dirty="0"/>
              <a:t>is larger than the effect on interpersonal violence.</a:t>
            </a:r>
          </a:p>
          <a:p>
            <a:pPr marL="285750" indent="-285750">
              <a:buFont typeface="Arial" panose="020B0604020202020204" pitchFamily="34" charset="0"/>
              <a:buChar char="•"/>
            </a:pPr>
            <a:r>
              <a:rPr lang="en-US" dirty="0"/>
              <a:t>Warmer temperatures, lower or more extreme rainfall, or warmer El Niño– Southern Oscillation (ENSO) conditions lead to an increase in the conflict</a:t>
            </a:r>
          </a:p>
        </p:txBody>
      </p:sp>
      <p:sp>
        <p:nvSpPr>
          <p:cNvPr id="10" name="CasellaDiTesto 9">
            <a:extLst>
              <a:ext uri="{FF2B5EF4-FFF2-40B4-BE49-F238E27FC236}">
                <a16:creationId xmlns:a16="http://schemas.microsoft.com/office/drawing/2014/main" id="{D214D129-5E54-4921-4AD3-EDE852C38B5B}"/>
              </a:ext>
            </a:extLst>
          </p:cNvPr>
          <p:cNvSpPr txBox="1"/>
          <p:nvPr/>
        </p:nvSpPr>
        <p:spPr>
          <a:xfrm>
            <a:off x="944970" y="3782834"/>
            <a:ext cx="6230070" cy="646331"/>
          </a:xfrm>
          <a:prstGeom prst="rect">
            <a:avLst/>
          </a:prstGeom>
          <a:noFill/>
        </p:spPr>
        <p:txBody>
          <a:bodyPr wrap="square">
            <a:spAutoFit/>
          </a:bodyPr>
          <a:lstStyle/>
          <a:p>
            <a:r>
              <a:rPr lang="en-US" dirty="0"/>
              <a:t>Problems :</a:t>
            </a:r>
          </a:p>
          <a:p>
            <a:pPr marL="285750" indent="-285750">
              <a:buFont typeface="Arial" panose="020B0604020202020204" pitchFamily="34" charset="0"/>
              <a:buChar char="•"/>
            </a:pPr>
            <a:r>
              <a:rPr lang="en-US" dirty="0"/>
              <a:t>Can statistical relationships be interpreted causally?</a:t>
            </a:r>
          </a:p>
        </p:txBody>
      </p:sp>
      <p:grpSp>
        <p:nvGrpSpPr>
          <p:cNvPr id="2" name="Gruppo 1">
            <a:extLst>
              <a:ext uri="{FF2B5EF4-FFF2-40B4-BE49-F238E27FC236}">
                <a16:creationId xmlns:a16="http://schemas.microsoft.com/office/drawing/2014/main" id="{A78FC2ED-2E18-79FD-9C9E-C12B1A36F12B}"/>
              </a:ext>
            </a:extLst>
          </p:cNvPr>
          <p:cNvGrpSpPr/>
          <p:nvPr/>
        </p:nvGrpSpPr>
        <p:grpSpPr>
          <a:xfrm>
            <a:off x="3916726" y="376360"/>
            <a:ext cx="4744528" cy="1317789"/>
            <a:chOff x="4284349" y="376360"/>
            <a:chExt cx="4744528" cy="1317789"/>
          </a:xfrm>
        </p:grpSpPr>
        <p:sp>
          <p:nvSpPr>
            <p:cNvPr id="3" name="CasellaDiTesto 2">
              <a:extLst>
                <a:ext uri="{FF2B5EF4-FFF2-40B4-BE49-F238E27FC236}">
                  <a16:creationId xmlns:a16="http://schemas.microsoft.com/office/drawing/2014/main" id="{CB55E7A4-E934-496F-CE3A-33DB1FED3E85}"/>
                </a:ext>
              </a:extLst>
            </p:cNvPr>
            <p:cNvSpPr txBox="1"/>
            <p:nvPr/>
          </p:nvSpPr>
          <p:spPr>
            <a:xfrm>
              <a:off x="4284349" y="773644"/>
              <a:ext cx="4744528" cy="523220"/>
            </a:xfrm>
            <a:prstGeom prst="rect">
              <a:avLst/>
            </a:prstGeom>
            <a:noFill/>
          </p:spPr>
          <p:txBody>
            <a:bodyPr wrap="square" rtlCol="0">
              <a:spAutoFit/>
            </a:bodyPr>
            <a:lstStyle/>
            <a:p>
              <a:r>
                <a:rPr lang="it-IT" sz="2800" dirty="0"/>
                <a:t>Meta Analysis</a:t>
              </a:r>
              <a:endParaRPr lang="en-US" sz="2800" dirty="0"/>
            </a:p>
          </p:txBody>
        </p:sp>
        <p:pic>
          <p:nvPicPr>
            <p:cNvPr id="4" name="Picture 2" descr="Pin by Axiu_zbbbbb on 画册 | School leadership, Meta analysis, Analysis">
              <a:extLst>
                <a:ext uri="{FF2B5EF4-FFF2-40B4-BE49-F238E27FC236}">
                  <a16:creationId xmlns:a16="http://schemas.microsoft.com/office/drawing/2014/main" id="{D2B967BD-7B43-79F4-2305-74652AEA3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625" y="376360"/>
              <a:ext cx="1393011" cy="1317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237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31DE0169-A8D4-7B5D-6C9F-4894E15EFF74}"/>
              </a:ext>
            </a:extLst>
          </p:cNvPr>
          <p:cNvSpPr txBox="1"/>
          <p:nvPr/>
        </p:nvSpPr>
        <p:spPr>
          <a:xfrm>
            <a:off x="526014" y="4028757"/>
            <a:ext cx="11139972" cy="1985159"/>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dirty="0"/>
              <a:t>Extreme events are </a:t>
            </a:r>
            <a:r>
              <a:rPr lang="en-US" b="1" dirty="0"/>
              <a:t>rarely triggers </a:t>
            </a:r>
            <a:r>
              <a:rPr lang="en-US" dirty="0"/>
              <a:t>but more often accelerators of dynamics that are already developing.</a:t>
            </a:r>
          </a:p>
          <a:p>
            <a:pPr marL="285750" indent="-285750" algn="just">
              <a:spcAft>
                <a:spcPts val="600"/>
              </a:spcAft>
              <a:buFont typeface="Arial" panose="020B0604020202020204" pitchFamily="34" charset="0"/>
              <a:buChar char="•"/>
            </a:pPr>
            <a:r>
              <a:rPr lang="en-US" dirty="0"/>
              <a:t>The increased likelihood of the initiation of collective violence seems to be primarily driven by </a:t>
            </a:r>
            <a:r>
              <a:rPr lang="en-US" b="1" dirty="0"/>
              <a:t>droughts</a:t>
            </a:r>
            <a:r>
              <a:rPr lang="en-US" dirty="0"/>
              <a:t> in </a:t>
            </a:r>
            <a:r>
              <a:rPr lang="en-US" b="1" dirty="0"/>
              <a:t>ethnically divided societies</a:t>
            </a:r>
            <a:r>
              <a:rPr lang="en-US" dirty="0"/>
              <a:t>. </a:t>
            </a:r>
          </a:p>
          <a:p>
            <a:pPr marL="285750" indent="-285750" algn="just">
              <a:spcAft>
                <a:spcPts val="600"/>
              </a:spcAft>
              <a:buFont typeface="Arial" panose="020B0604020202020204" pitchFamily="34" charset="0"/>
              <a:buChar char="•"/>
            </a:pPr>
            <a:r>
              <a:rPr lang="en-US" dirty="0"/>
              <a:t>For other forms of disasters, as well as droughts in societies not marked by ethnic conflict, research has not come to clear results.</a:t>
            </a:r>
          </a:p>
          <a:p>
            <a:pPr marL="285750" indent="-285750" algn="just">
              <a:spcAft>
                <a:spcPts val="600"/>
              </a:spcAft>
              <a:buFont typeface="Arial" panose="020B0604020202020204" pitchFamily="34" charset="0"/>
              <a:buChar char="•"/>
            </a:pPr>
            <a:r>
              <a:rPr lang="en-US" b="1" dirty="0"/>
              <a:t>Lower-level violence</a:t>
            </a:r>
            <a:r>
              <a:rPr lang="en-US" dirty="0"/>
              <a:t>, particularly food riots, is </a:t>
            </a:r>
            <a:r>
              <a:rPr lang="en-US" b="1" dirty="0"/>
              <a:t>more likely to be related to climate extremes </a:t>
            </a:r>
            <a:r>
              <a:rPr lang="en-US" dirty="0"/>
              <a:t>than armed conflict.</a:t>
            </a:r>
          </a:p>
        </p:txBody>
      </p:sp>
      <p:sp>
        <p:nvSpPr>
          <p:cNvPr id="3" name="CasellaDiTesto 2">
            <a:extLst>
              <a:ext uri="{FF2B5EF4-FFF2-40B4-BE49-F238E27FC236}">
                <a16:creationId xmlns:a16="http://schemas.microsoft.com/office/drawing/2014/main" id="{42872A43-40E1-65B9-8F6E-F6D34D92CC25}"/>
              </a:ext>
            </a:extLst>
          </p:cNvPr>
          <p:cNvSpPr txBox="1"/>
          <p:nvPr/>
        </p:nvSpPr>
        <p:spPr>
          <a:xfrm>
            <a:off x="1384940" y="1001400"/>
            <a:ext cx="6094206" cy="523220"/>
          </a:xfrm>
          <a:prstGeom prst="rect">
            <a:avLst/>
          </a:prstGeom>
          <a:noFill/>
        </p:spPr>
        <p:txBody>
          <a:bodyPr wrap="square">
            <a:spAutoFit/>
          </a:bodyPr>
          <a:lstStyle/>
          <a:p>
            <a:r>
              <a:rPr lang="en-US" sz="2400" dirty="0"/>
              <a:t>Weather-related</a:t>
            </a:r>
            <a:r>
              <a:rPr lang="en-US" sz="2800" dirty="0"/>
              <a:t> </a:t>
            </a:r>
            <a:r>
              <a:rPr lang="en-US" sz="2400" dirty="0"/>
              <a:t>natural disasters</a:t>
            </a:r>
          </a:p>
        </p:txBody>
      </p:sp>
      <p:pic>
        <p:nvPicPr>
          <p:cNvPr id="2" name="Immagine 1">
            <a:extLst>
              <a:ext uri="{FF2B5EF4-FFF2-40B4-BE49-F238E27FC236}">
                <a16:creationId xmlns:a16="http://schemas.microsoft.com/office/drawing/2014/main" id="{EB99FCD3-75DC-18E3-B7B4-2BB91A222DDA}"/>
              </a:ext>
            </a:extLst>
          </p:cNvPr>
          <p:cNvPicPr>
            <a:picLocks noChangeAspect="1"/>
          </p:cNvPicPr>
          <p:nvPr/>
        </p:nvPicPr>
        <p:blipFill>
          <a:blip r:embed="rId2"/>
          <a:stretch>
            <a:fillRect/>
          </a:stretch>
        </p:blipFill>
        <p:spPr>
          <a:xfrm>
            <a:off x="7083078" y="710406"/>
            <a:ext cx="4115180" cy="2743453"/>
          </a:xfrm>
          <a:prstGeom prst="rect">
            <a:avLst/>
          </a:prstGeom>
        </p:spPr>
      </p:pic>
      <p:pic>
        <p:nvPicPr>
          <p:cNvPr id="6" name="Immagine 5">
            <a:extLst>
              <a:ext uri="{FF2B5EF4-FFF2-40B4-BE49-F238E27FC236}">
                <a16:creationId xmlns:a16="http://schemas.microsoft.com/office/drawing/2014/main" id="{7976B17B-E9B8-4BF1-8439-E9161F17E7CE}"/>
              </a:ext>
            </a:extLst>
          </p:cNvPr>
          <p:cNvPicPr>
            <a:picLocks noChangeAspect="1"/>
          </p:cNvPicPr>
          <p:nvPr/>
        </p:nvPicPr>
        <p:blipFill>
          <a:blip r:embed="rId3"/>
          <a:stretch>
            <a:fillRect/>
          </a:stretch>
        </p:blipFill>
        <p:spPr>
          <a:xfrm>
            <a:off x="993742" y="1974693"/>
            <a:ext cx="5626389" cy="1206562"/>
          </a:xfrm>
          <a:prstGeom prst="rect">
            <a:avLst/>
          </a:prstGeom>
        </p:spPr>
      </p:pic>
    </p:spTree>
    <p:extLst>
      <p:ext uri="{BB962C8B-B14F-4D97-AF65-F5344CB8AC3E}">
        <p14:creationId xmlns:p14="http://schemas.microsoft.com/office/powerpoint/2010/main" val="253816340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8916</TotalTime>
  <Words>1946</Words>
  <Application>Microsoft Office PowerPoint</Application>
  <PresentationFormat>Widescreen</PresentationFormat>
  <Paragraphs>199</Paragraphs>
  <Slides>29</Slides>
  <Notes>0</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vt:i4>
      </vt:variant>
    </vt:vector>
  </HeadingPairs>
  <TitlesOfParts>
    <vt:vector size="43" baseType="lpstr">
      <vt:lpstr>-apple-system</vt:lpstr>
      <vt:lpstr>Arial</vt:lpstr>
      <vt:lpstr>BlinkMacSystemFont</vt:lpstr>
      <vt:lpstr>Calibri</vt:lpstr>
      <vt:lpstr>Calibri Light</vt:lpstr>
      <vt:lpstr>CharisSIL</vt:lpstr>
      <vt:lpstr>ElsevierGulliver</vt:lpstr>
      <vt:lpstr>HKGrotesk</vt:lpstr>
      <vt:lpstr>NeueHaasGroteskText</vt:lpstr>
      <vt:lpstr>NexusSans</vt:lpstr>
      <vt:lpstr>Open Sans</vt:lpstr>
      <vt:lpstr>Söhne</vt:lpstr>
      <vt:lpstr>Source Sans Pro</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Ghivarello  Chiara</dc:creator>
  <cp:lastModifiedBy>Ghivarello  Chiara</cp:lastModifiedBy>
  <cp:revision>26</cp:revision>
  <dcterms:created xsi:type="dcterms:W3CDTF">2023-05-11T09:29:30Z</dcterms:created>
  <dcterms:modified xsi:type="dcterms:W3CDTF">2023-06-07T14:57:53Z</dcterms:modified>
</cp:coreProperties>
</file>